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2" r:id="rId2"/>
    <p:sldId id="273" r:id="rId3"/>
    <p:sldId id="414" r:id="rId4"/>
    <p:sldId id="274" r:id="rId5"/>
    <p:sldId id="275" r:id="rId6"/>
    <p:sldId id="276" r:id="rId7"/>
    <p:sldId id="412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285" r:id="rId16"/>
    <p:sldId id="413" r:id="rId17"/>
    <p:sldId id="401" r:id="rId18"/>
    <p:sldId id="402" r:id="rId19"/>
    <p:sldId id="288" r:id="rId20"/>
    <p:sldId id="289" r:id="rId21"/>
    <p:sldId id="408" r:id="rId22"/>
    <p:sldId id="409" r:id="rId23"/>
    <p:sldId id="290" r:id="rId24"/>
    <p:sldId id="403" r:id="rId25"/>
    <p:sldId id="392" r:id="rId26"/>
    <p:sldId id="393" r:id="rId27"/>
    <p:sldId id="304" r:id="rId28"/>
    <p:sldId id="302" r:id="rId29"/>
    <p:sldId id="306" r:id="rId30"/>
    <p:sldId id="410" r:id="rId31"/>
    <p:sldId id="308" r:id="rId32"/>
    <p:sldId id="307" r:id="rId33"/>
    <p:sldId id="312" r:id="rId34"/>
    <p:sldId id="316" r:id="rId35"/>
    <p:sldId id="313" r:id="rId36"/>
    <p:sldId id="315" r:id="rId37"/>
    <p:sldId id="407" r:id="rId38"/>
    <p:sldId id="317" r:id="rId39"/>
    <p:sldId id="318" r:id="rId40"/>
    <p:sldId id="319" r:id="rId41"/>
  </p:sldIdLst>
  <p:sldSz cx="9144000" cy="5143500" type="screen16x9"/>
  <p:notesSz cx="6669088" cy="9775825"/>
  <p:custDataLst>
    <p:tags r:id="rId4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GO" id="{FDEC6987-68F8-4CB3-A689-9D5088DB2439}">
          <p14:sldIdLst>
            <p14:sldId id="272"/>
            <p14:sldId id="273"/>
            <p14:sldId id="414"/>
            <p14:sldId id="274"/>
            <p14:sldId id="275"/>
            <p14:sldId id="276"/>
            <p14:sldId id="412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413"/>
            <p14:sldId id="401"/>
            <p14:sldId id="402"/>
            <p14:sldId id="288"/>
            <p14:sldId id="289"/>
            <p14:sldId id="408"/>
            <p14:sldId id="409"/>
            <p14:sldId id="290"/>
            <p14:sldId id="403"/>
            <p14:sldId id="392"/>
            <p14:sldId id="393"/>
            <p14:sldId id="304"/>
            <p14:sldId id="302"/>
            <p14:sldId id="306"/>
            <p14:sldId id="410"/>
            <p14:sldId id="308"/>
            <p14:sldId id="307"/>
            <p14:sldId id="312"/>
            <p14:sldId id="316"/>
            <p14:sldId id="313"/>
            <p14:sldId id="315"/>
            <p14:sldId id="407"/>
            <p14:sldId id="317"/>
            <p14:sldId id="318"/>
            <p14:sldId id="319"/>
          </p14:sldIdLst>
        </p14:section>
        <p14:section name="INFORMATIONEN" id="{9D526A16-4D76-4BC6-9483-0A576CD8206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3B"/>
    <a:srgbClr val="3B5C14"/>
    <a:srgbClr val="FEFEFE"/>
    <a:srgbClr val="FFFEFE"/>
    <a:srgbClr val="FFFFFE"/>
    <a:srgbClr val="FFFFFD"/>
    <a:srgbClr val="FFFEFD"/>
    <a:srgbClr val="FFFEFF"/>
    <a:srgbClr val="FEFEFF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18" autoAdjust="0"/>
    <p:restoredTop sz="89538" autoAdjust="0"/>
  </p:normalViewPr>
  <p:slideViewPr>
    <p:cSldViewPr snapToObjects="1" showGuides="1">
      <p:cViewPr>
        <p:scale>
          <a:sx n="100" d="100"/>
          <a:sy n="100" d="100"/>
        </p:scale>
        <p:origin x="-1746" y="-834"/>
      </p:cViewPr>
      <p:guideLst>
        <p:guide orient="horz" pos="804"/>
        <p:guide orient="horz" pos="3026"/>
        <p:guide orient="horz" pos="1847"/>
        <p:guide orient="horz" pos="1983"/>
        <p:guide orient="horz" pos="282"/>
        <p:guide orient="horz" pos="3117"/>
        <p:guide pos="272"/>
        <p:guide pos="5488"/>
        <p:guide pos="2812"/>
        <p:guide pos="2948"/>
        <p:guide pos="1610"/>
        <p:guide pos="1474"/>
        <p:guide pos="4150"/>
        <p:guide pos="4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7" d="100"/>
          <a:sy n="77" d="100"/>
        </p:scale>
        <p:origin x="-3288" y="-96"/>
      </p:cViewPr>
      <p:guideLst>
        <p:guide orient="horz" pos="2263"/>
        <p:guide orient="horz" pos="2217"/>
        <p:guide orient="horz" pos="335"/>
        <p:guide orient="horz" pos="5891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98554" y="538342"/>
            <a:ext cx="5647638" cy="244396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4770045" y="9122008"/>
            <a:ext cx="98034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/>
            </a:lvl1pPr>
          </a:lstStyle>
          <a:p>
            <a:fld id="{BB9342E5-7155-48B1-BC18-D8E454B8263A}" type="datetimeFigureOut">
              <a:rPr lang="de-DE" smtClean="0"/>
              <a:pPr/>
              <a:t>03.04.2018</a:t>
            </a:fld>
            <a:endParaRPr lang="de-DE" dirty="0"/>
          </a:p>
        </p:txBody>
      </p:sp>
      <p:sp>
        <p:nvSpPr>
          <p:cNvPr id="11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98553" y="9122008"/>
            <a:ext cx="4271492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5750388" y="9122008"/>
            <a:ext cx="395804" cy="23092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496E556-79A2-4370-BFB7-7666B5E3819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398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38200" y="612826"/>
            <a:ext cx="6339327" cy="356604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38200" y="4455864"/>
            <a:ext cx="6339327" cy="4536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5"/>
          </p:nvPr>
        </p:nvSpPr>
        <p:spPr>
          <a:xfrm>
            <a:off x="3982616" y="9050302"/>
            <a:ext cx="2664296" cy="302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r>
              <a:rPr lang="de-DE" dirty="0" smtClean="0"/>
              <a:t>1 - </a:t>
            </a:r>
            <a:fld id="{62F7485A-418B-4270-A800-203437757C4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720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0" algn="l" defTabSz="914400" rtl="0" eaLnBrk="1" latinLnBrk="0" hangingPunct="1">
      <a:spcBef>
        <a:spcPts val="200"/>
      </a:spcBef>
      <a:spcAft>
        <a:spcPts val="200"/>
      </a:spcAft>
      <a:defRPr sz="1100" b="1" kern="1200" cap="all" baseline="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Symbol" panose="05050102010706020507" pitchFamily="18" charset="2"/>
      <a:buChar char="-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809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355600" indent="-17462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 baseline="0">
        <a:solidFill>
          <a:schemeClr val="tx1"/>
        </a:solidFill>
        <a:latin typeface="+mn-lt"/>
        <a:ea typeface="+mn-ea"/>
        <a:cs typeface="+mn-cs"/>
      </a:defRPr>
    </a:lvl7pPr>
    <a:lvl8pPr marL="536575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90000"/>
      <a:buFont typeface="+mj-lt"/>
      <a:buAutoNum type="arabicPeriod"/>
      <a:defRPr sz="1100" b="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050" b="0" i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66.jpeg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66.jpeg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449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7" name="Folienbildplatzhalter 6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8" name="Notizen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8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13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7" name="Folienbildplatzhalter 6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2" name="Notizen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05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r" defTabSz="877784">
              <a:defRPr sz="1200"/>
            </a:lvl1pPr>
          </a:lstStyle>
          <a:p>
            <a:r>
              <a:rPr lang="de-DE" sz="1000" smtClean="0"/>
              <a:t>2 - </a:t>
            </a:r>
            <a:fld id="{D596A04B-ACB9-4AAE-868A-1FE9F3320A5A}" type="slidenum">
              <a:rPr lang="de-DE" sz="1000" smtClean="0"/>
              <a:pPr/>
              <a:t>14</a:t>
            </a:fld>
            <a:r>
              <a:rPr lang="de-DE" sz="1000" smtClean="0"/>
              <a:t> </a:t>
            </a:r>
            <a:endParaRPr lang="de-DE" sz="1000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pic>
        <p:nvPicPr>
          <p:cNvPr id="8" name="Picture 4" descr="C:\Users\u016299\Deskt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92" y="6544096"/>
            <a:ext cx="5190371" cy="298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u016299\Desktop\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/>
          <a:stretch/>
        </p:blipFill>
        <p:spPr bwMode="auto">
          <a:xfrm>
            <a:off x="1" y="4238191"/>
            <a:ext cx="6286872" cy="22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1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16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pic>
        <p:nvPicPr>
          <p:cNvPr id="8" name="Picture 4" descr="C:\Users\u016299\Deskt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92" y="6544096"/>
            <a:ext cx="5190371" cy="298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u016299\Desktop\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/>
          <a:stretch/>
        </p:blipFill>
        <p:spPr bwMode="auto">
          <a:xfrm>
            <a:off x="1" y="4238191"/>
            <a:ext cx="6286872" cy="22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1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03338" y="782638"/>
            <a:ext cx="4843462" cy="272415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PFC200 – přepnutí</a:t>
            </a:r>
            <a:r>
              <a:rPr lang="cs-CZ" baseline="0" dirty="0" smtClean="0"/>
              <a:t> runtime na </a:t>
            </a:r>
            <a:r>
              <a:rPr lang="cs-CZ" baseline="0" dirty="0" err="1" smtClean="0"/>
              <a:t>e!cockpit</a:t>
            </a:r>
            <a:r>
              <a:rPr lang="cs-CZ" baseline="0" smtClean="0"/>
              <a:t> !!!</a:t>
            </a:r>
            <a:endParaRPr lang="cs-CZ"/>
          </a:p>
        </p:txBody>
      </p:sp>
      <p:sp>
        <p:nvSpPr>
          <p:cNvPr id="4" name="Zástupný symbol pro záhlaví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WAGO</a:t>
            </a:r>
            <a:endParaRPr lang="de-DE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idx="1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/>
          <a:lstStyle/>
          <a:p>
            <a:fld id="{74AD736A-A607-429F-BCCF-283A005F1D55}" type="datetime1">
              <a:rPr lang="de-DE" smtClean="0"/>
              <a:t>03.04.2018</a:t>
            </a:fld>
            <a:endParaRPr lang="de-DE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E556-79A2-4370-BFB7-7666B5E38192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103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19</a:t>
            </a:fld>
            <a:r>
              <a:rPr lang="de-DE" smtClean="0"/>
              <a:t> </a:t>
            </a:r>
            <a:endParaRPr lang="de-DE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9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20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044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23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Notizenplatzhalt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bildplatzhalter 6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</p:spTree>
    <p:extLst>
      <p:ext uri="{BB962C8B-B14F-4D97-AF65-F5344CB8AC3E}">
        <p14:creationId xmlns:p14="http://schemas.microsoft.com/office/powerpoint/2010/main" val="1704955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24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36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body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7" name="Folienbildplatzhalter 6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8" name="Notizen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2283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27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163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28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29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980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31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66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32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65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r" defTabSz="877784">
              <a:defRPr sz="1200"/>
            </a:lvl1pPr>
          </a:lstStyle>
          <a:p>
            <a:r>
              <a:rPr lang="de-DE" sz="1000" dirty="0" smtClean="0"/>
              <a:t>2 - </a:t>
            </a:r>
            <a:fld id="{D596A04B-ACB9-4AAE-868A-1FE9F3320A5A}" type="slidenum">
              <a:rPr lang="de-DE" sz="1000" smtClean="0"/>
              <a:pPr/>
              <a:t>33</a:t>
            </a:fld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r" defTabSz="877784">
              <a:defRPr sz="1200"/>
            </a:lvl1pPr>
          </a:lstStyle>
          <a:p>
            <a:r>
              <a:rPr lang="de-DE" sz="1000" dirty="0" smtClean="0"/>
              <a:t>2 - </a:t>
            </a:r>
            <a:fld id="{D596A04B-ACB9-4AAE-868A-1FE9F3320A5A}" type="slidenum">
              <a:rPr lang="de-DE" sz="1000" smtClean="0"/>
              <a:pPr/>
              <a:t>34</a:t>
            </a:fld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805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35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096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36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750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38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00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4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4" name="Notizen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39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10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D596A04B-ACB9-4AAE-868A-1FE9F3320A5A}" type="slidenum">
              <a:rPr lang="de-DE" smtClean="0"/>
              <a:pPr/>
              <a:t>40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1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59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2 - </a:t>
            </a:r>
            <a:fld id="{62F7485A-418B-4270-A800-203437757C4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47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8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</p:spTree>
    <p:extLst>
      <p:ext uri="{BB962C8B-B14F-4D97-AF65-F5344CB8AC3E}">
        <p14:creationId xmlns:p14="http://schemas.microsoft.com/office/powerpoint/2010/main" val="4229903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9</a:t>
            </a:fld>
            <a:r>
              <a:rPr lang="de-DE" smtClean="0"/>
              <a:t> </a:t>
            </a:r>
            <a:endParaRPr lang="de-DE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3" name="Notizen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40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10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29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smtClean="0"/>
              <a:t>2 - </a:t>
            </a:r>
            <a:fld id="{6055B4C1-1865-4A95-88C1-A8D561858344}" type="slidenum">
              <a:rPr lang="de-DE" smtClean="0"/>
              <a:pPr/>
              <a:t>11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bildplatzhalter 4"/>
          <p:cNvSpPr>
            <a:spLocks noGrp="1" noRot="1" noChangeAspect="1"/>
          </p:cNvSpPr>
          <p:nvPr>
            <p:ph type="sldImg"/>
          </p:nvPr>
        </p:nvSpPr>
        <p:spPr>
          <a:xfrm>
            <a:off x="238125" y="612775"/>
            <a:ext cx="6338888" cy="3565525"/>
          </a:xfrm>
        </p:spPr>
      </p:sp>
      <p:sp>
        <p:nvSpPr>
          <p:cNvPr id="6" name="Notizen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38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350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0"/>
            <a:ext cx="6156000" cy="721257"/>
          </a:xfrm>
        </p:spPr>
        <p:txBody>
          <a:bodyPr wrap="square" tIns="0" bIns="0" anchor="b" anchorCtr="0"/>
          <a:lstStyle>
            <a:lvl1pPr>
              <a:defRPr/>
            </a:lvl1pPr>
          </a:lstStyle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 bwMode="gray">
          <a:xfrm>
            <a:off x="7315092" y="342569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1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31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556200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556199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2556200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561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2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677628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677627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680200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80200" y="776919"/>
            <a:ext cx="4031999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4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805133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6805133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6804023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04023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0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7675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1"/>
            <a:ext cx="9143999" cy="3525063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8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xtra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227497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766982"/>
            <a:ext cx="8280000" cy="103703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3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2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10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1798" y="3148013"/>
            <a:ext cx="8280000" cy="165600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marL="180000" indent="-180000" algn="l">
              <a:buFont typeface="Arial" panose="020B0604020202020204" pitchFamily="34" charset="0"/>
              <a:buChar char="•"/>
              <a:defRPr/>
            </a:lvl3pPr>
            <a:lvl4pPr marL="358775" indent="-180000" algn="l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2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4320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0"/>
          </p:nvPr>
        </p:nvSpPr>
        <p:spPr bwMode="gray">
          <a:xfrm>
            <a:off x="32634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6094800" y="3148013"/>
            <a:ext cx="2617200" cy="1656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3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63400" y="127871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094800" y="127871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5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4" name="Bildplatzhalter 9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3263400" y="3146952"/>
            <a:ext cx="2617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94800" y="3146952"/>
            <a:ext cx="30492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3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3999" cy="3870000"/>
          </a:xfrm>
          <a:solidFill>
            <a:schemeClr val="tx2"/>
          </a:solidFill>
        </p:spPr>
        <p:txBody>
          <a:bodyPr anchor="ctr"/>
          <a:lstStyle>
            <a:lvl1pPr algn="ctr">
              <a:defRPr i="0"/>
            </a:lvl1pPr>
          </a:lstStyle>
          <a:p>
            <a:r>
              <a:rPr lang="de-DE" dirty="0" smtClean="0"/>
              <a:t>Bild durch Klicken hinzufügen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2339974" y="5308054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431798" y="5308054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4631403"/>
            <a:ext cx="6156000" cy="31661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017720"/>
            <a:ext cx="6156000" cy="594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8161530" y="4948238"/>
            <a:ext cx="586933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/>
          <p:cNvGrpSpPr/>
          <p:nvPr userDrawn="1"/>
        </p:nvGrpSpPr>
        <p:grpSpPr bwMode="gray">
          <a:xfrm>
            <a:off x="7315092" y="4400085"/>
            <a:ext cx="1397208" cy="505751"/>
            <a:chOff x="7165975" y="5917527"/>
            <a:chExt cx="1995488" cy="722318"/>
          </a:xfrm>
          <a:solidFill>
            <a:schemeClr val="accent1"/>
          </a:solidFill>
        </p:grpSpPr>
        <p:sp>
          <p:nvSpPr>
            <p:cNvPr id="13" name="Freeform 23"/>
            <p:cNvSpPr>
              <a:spLocks/>
            </p:cNvSpPr>
            <p:nvPr/>
          </p:nvSpPr>
          <p:spPr bwMode="gray">
            <a:xfrm>
              <a:off x="7165975" y="5917527"/>
              <a:ext cx="827087" cy="571504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618413" y="6068341"/>
              <a:ext cx="601664" cy="571504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25"/>
            <p:cNvSpPr>
              <a:spLocks noEditPoints="1"/>
            </p:cNvSpPr>
            <p:nvPr/>
          </p:nvSpPr>
          <p:spPr bwMode="gray">
            <a:xfrm>
              <a:off x="8740775" y="6068341"/>
              <a:ext cx="420688" cy="420691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8269288" y="6068341"/>
              <a:ext cx="422275" cy="420691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Rechteck 1"/>
          <p:cNvSpPr/>
          <p:nvPr userDrawn="1"/>
        </p:nvSpPr>
        <p:spPr bwMode="gray">
          <a:xfrm>
            <a:off x="323528" y="4948014"/>
            <a:ext cx="2448272" cy="195484"/>
          </a:xfrm>
          <a:prstGeom prst="rect">
            <a:avLst/>
          </a:prstGeom>
          <a:solidFill>
            <a:schemeClr val="bg1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16452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407954"/>
            <a:ext cx="1655940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187201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744031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1" name="Bildplatzhalter 9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5616047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488062" y="3148012"/>
            <a:ext cx="1655938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87201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744030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616047" y="4407954"/>
            <a:ext cx="1655940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488062" y="4407954"/>
            <a:ext cx="1655940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6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78712"/>
            <a:ext cx="9143999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-1" y="4407954"/>
            <a:ext cx="2903951" cy="396058"/>
          </a:xfrm>
        </p:spPr>
        <p:txBody>
          <a:bodyPr l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120027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1118" y="3148012"/>
            <a:ext cx="2903947" cy="1187488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120025" y="4407954"/>
            <a:ext cx="2903951" cy="396058"/>
          </a:xfrm>
        </p:spPr>
        <p:txBody>
          <a:bodyPr lIns="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41118" y="4407954"/>
            <a:ext cx="2903951" cy="396058"/>
          </a:xfrm>
        </p:spPr>
        <p:txBody>
          <a:bodyPr lIns="0" rIns="108000"/>
          <a:lstStyle>
            <a:lvl1pPr marL="0" indent="0" algn="ctr">
              <a:buFont typeface="Arial" panose="020B0604020202020204" pitchFamily="34" charset="0"/>
              <a:buNone/>
              <a:defRPr sz="800" b="1" i="0" cap="none"/>
            </a:lvl1pPr>
            <a:lvl2pPr marL="0" indent="0" algn="ctr">
              <a:buFont typeface="Arial" panose="020B0604020202020204" pitchFamily="34" charset="0"/>
              <a:buNone/>
              <a:defRPr sz="800" i="0" cap="none"/>
            </a:lvl2pPr>
            <a:lvl3pPr marL="0" indent="0" algn="ctr">
              <a:buFont typeface="Arial" panose="020B0604020202020204" pitchFamily="34" charset="0"/>
              <a:buNone/>
              <a:defRPr sz="800" i="0" cap="none"/>
            </a:lvl3pPr>
            <a:lvl4pPr marL="0" indent="0" algn="ctr">
              <a:buFont typeface="Arial" panose="020B0604020202020204" pitchFamily="34" charset="0"/>
              <a:buNone/>
              <a:defRPr sz="800" i="0" cap="none"/>
            </a:lvl4pPr>
            <a:lvl5pPr marL="0" indent="0" algn="ctr">
              <a:buNone/>
              <a:defRPr sz="800" i="0" cap="none"/>
            </a:lvl5pPr>
            <a:lvl6pPr marL="0" indent="0" algn="ctr">
              <a:buFont typeface="Arial" panose="020B0604020202020204" pitchFamily="34" charset="0"/>
              <a:buNone/>
              <a:defRPr sz="800" i="0" cap="none"/>
            </a:lvl6pPr>
            <a:lvl7pPr marL="0" indent="0" algn="ctr">
              <a:buFont typeface="Arial" panose="020B0604020202020204" pitchFamily="34" charset="0"/>
              <a:buNone/>
              <a:defRPr sz="800" i="0" cap="none"/>
            </a:lvl7pPr>
            <a:lvl8pPr marL="0" indent="0" algn="ctr">
              <a:buFont typeface="Arial" panose="020B0604020202020204" pitchFamily="34" charset="0"/>
              <a:buNone/>
              <a:defRPr sz="800" i="0" cap="none"/>
            </a:lvl8pPr>
            <a:lvl9pPr marL="0" indent="0" algn="ctr">
              <a:buFont typeface="Arial" panose="020B0604020202020204" pitchFamily="34" charset="0"/>
              <a:buNone/>
              <a:defRPr sz="800" i="0" cap="none"/>
            </a:lvl9pPr>
          </a:lstStyle>
          <a:p>
            <a:pPr lvl="0"/>
            <a:r>
              <a:rPr lang="de-DE" dirty="0" smtClean="0"/>
              <a:t>Bildunterschrift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2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/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25" name="Bildplatzhalter 9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804000" y="1278712"/>
            <a:ext cx="2340000" cy="1656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804025" y="3498326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Verfügbarkeit eingeben</a:t>
            </a:r>
            <a:br>
              <a:rPr lang="de-DE" dirty="0" smtClean="0"/>
            </a:br>
            <a:r>
              <a:rPr lang="de-DE" dirty="0" smtClean="0"/>
              <a:t>Preis (netto) eingeben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804025" y="3148013"/>
            <a:ext cx="2339975" cy="349200"/>
          </a:xfrm>
          <a:ln>
            <a:noFill/>
          </a:ln>
        </p:spPr>
        <p:txBody>
          <a:bodyPr lIns="0" anchor="t" anchorCtr="0"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200"/>
              </a:spcBef>
              <a:spcAft>
                <a:spcPts val="200"/>
              </a:spcAft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Artikelbezeichnung eingeben,</a:t>
            </a:r>
            <a:br>
              <a:rPr lang="de-DE" dirty="0" smtClean="0"/>
            </a:br>
            <a:r>
              <a:rPr lang="de-DE" dirty="0" smtClean="0"/>
              <a:t>Artikelnummer eingeben</a:t>
            </a:r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27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2555875" y="4941888"/>
            <a:ext cx="615632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1908176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 bwMode="gray">
          <a:xfrm>
            <a:off x="1795708" y="1781676"/>
            <a:ext cx="5552584" cy="1580148"/>
            <a:chOff x="2111027" y="2424641"/>
            <a:chExt cx="4973456" cy="1415341"/>
          </a:xfrm>
          <a:solidFill>
            <a:schemeClr val="tx1"/>
          </a:solidFill>
        </p:grpSpPr>
        <p:grpSp>
          <p:nvGrpSpPr>
            <p:cNvPr id="10" name="Gruppieren 9"/>
            <p:cNvGrpSpPr/>
            <p:nvPr/>
          </p:nvGrpSpPr>
          <p:grpSpPr bwMode="gray">
            <a:xfrm>
              <a:off x="2111027" y="2451033"/>
              <a:ext cx="4554755" cy="1363358"/>
              <a:chOff x="-14754225" y="7677150"/>
              <a:chExt cx="35820350" cy="10721976"/>
            </a:xfrm>
            <a:grpFill/>
          </p:grpSpPr>
          <p:sp>
            <p:nvSpPr>
              <p:cNvPr id="14" name="Freeform 20"/>
              <p:cNvSpPr>
                <a:spLocks/>
              </p:cNvSpPr>
              <p:nvPr/>
            </p:nvSpPr>
            <p:spPr bwMode="gray">
              <a:xfrm>
                <a:off x="-12317413" y="13400088"/>
                <a:ext cx="4754563" cy="4872038"/>
              </a:xfrm>
              <a:custGeom>
                <a:avLst/>
                <a:gdLst>
                  <a:gd name="T0" fmla="*/ 2195 w 2995"/>
                  <a:gd name="T1" fmla="*/ 0 h 3069"/>
                  <a:gd name="T2" fmla="*/ 2195 w 2995"/>
                  <a:gd name="T3" fmla="*/ 1913 h 3069"/>
                  <a:gd name="T4" fmla="*/ 806 w 2995"/>
                  <a:gd name="T5" fmla="*/ 0 h 3069"/>
                  <a:gd name="T6" fmla="*/ 806 w 2995"/>
                  <a:gd name="T7" fmla="*/ 2 h 3069"/>
                  <a:gd name="T8" fmla="*/ 806 w 2995"/>
                  <a:gd name="T9" fmla="*/ 0 h 3069"/>
                  <a:gd name="T10" fmla="*/ 0 w 2995"/>
                  <a:gd name="T11" fmla="*/ 0 h 3069"/>
                  <a:gd name="T12" fmla="*/ 0 w 2995"/>
                  <a:gd name="T13" fmla="*/ 3066 h 3069"/>
                  <a:gd name="T14" fmla="*/ 806 w 2995"/>
                  <a:gd name="T15" fmla="*/ 3066 h 3069"/>
                  <a:gd name="T16" fmla="*/ 806 w 2995"/>
                  <a:gd name="T17" fmla="*/ 1157 h 3069"/>
                  <a:gd name="T18" fmla="*/ 2192 w 2995"/>
                  <a:gd name="T19" fmla="*/ 3069 h 3069"/>
                  <a:gd name="T20" fmla="*/ 2195 w 2995"/>
                  <a:gd name="T21" fmla="*/ 3066 h 3069"/>
                  <a:gd name="T22" fmla="*/ 2195 w 2995"/>
                  <a:gd name="T23" fmla="*/ 3066 h 3069"/>
                  <a:gd name="T24" fmla="*/ 2995 w 2995"/>
                  <a:gd name="T25" fmla="*/ 3066 h 3069"/>
                  <a:gd name="T26" fmla="*/ 2995 w 2995"/>
                  <a:gd name="T27" fmla="*/ 0 h 3069"/>
                  <a:gd name="T28" fmla="*/ 2195 w 2995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5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2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5" y="3066"/>
                    </a:lnTo>
                    <a:lnTo>
                      <a:pt x="2995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21"/>
              <p:cNvSpPr>
                <a:spLocks/>
              </p:cNvSpPr>
              <p:nvPr/>
            </p:nvSpPr>
            <p:spPr bwMode="gray">
              <a:xfrm>
                <a:off x="-6519863" y="13400088"/>
                <a:ext cx="4759325" cy="4872038"/>
              </a:xfrm>
              <a:custGeom>
                <a:avLst/>
                <a:gdLst>
                  <a:gd name="T0" fmla="*/ 2195 w 2998"/>
                  <a:gd name="T1" fmla="*/ 0 h 3069"/>
                  <a:gd name="T2" fmla="*/ 2195 w 2998"/>
                  <a:gd name="T3" fmla="*/ 1913 h 3069"/>
                  <a:gd name="T4" fmla="*/ 806 w 2998"/>
                  <a:gd name="T5" fmla="*/ 0 h 3069"/>
                  <a:gd name="T6" fmla="*/ 806 w 2998"/>
                  <a:gd name="T7" fmla="*/ 2 h 3069"/>
                  <a:gd name="T8" fmla="*/ 806 w 2998"/>
                  <a:gd name="T9" fmla="*/ 0 h 3069"/>
                  <a:gd name="T10" fmla="*/ 0 w 2998"/>
                  <a:gd name="T11" fmla="*/ 0 h 3069"/>
                  <a:gd name="T12" fmla="*/ 0 w 2998"/>
                  <a:gd name="T13" fmla="*/ 3066 h 3069"/>
                  <a:gd name="T14" fmla="*/ 806 w 2998"/>
                  <a:gd name="T15" fmla="*/ 3066 h 3069"/>
                  <a:gd name="T16" fmla="*/ 806 w 2998"/>
                  <a:gd name="T17" fmla="*/ 1157 h 3069"/>
                  <a:gd name="T18" fmla="*/ 2195 w 2998"/>
                  <a:gd name="T19" fmla="*/ 3069 h 3069"/>
                  <a:gd name="T20" fmla="*/ 2195 w 2998"/>
                  <a:gd name="T21" fmla="*/ 3066 h 3069"/>
                  <a:gd name="T22" fmla="*/ 2195 w 2998"/>
                  <a:gd name="T23" fmla="*/ 3066 h 3069"/>
                  <a:gd name="T24" fmla="*/ 2998 w 2998"/>
                  <a:gd name="T25" fmla="*/ 3066 h 3069"/>
                  <a:gd name="T26" fmla="*/ 2998 w 2998"/>
                  <a:gd name="T27" fmla="*/ 0 h 3069"/>
                  <a:gd name="T28" fmla="*/ 2195 w 2998"/>
                  <a:gd name="T2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8" h="3069">
                    <a:moveTo>
                      <a:pt x="2195" y="0"/>
                    </a:moveTo>
                    <a:lnTo>
                      <a:pt x="2195" y="1913"/>
                    </a:lnTo>
                    <a:lnTo>
                      <a:pt x="806" y="0"/>
                    </a:lnTo>
                    <a:lnTo>
                      <a:pt x="806" y="2"/>
                    </a:lnTo>
                    <a:lnTo>
                      <a:pt x="806" y="0"/>
                    </a:lnTo>
                    <a:lnTo>
                      <a:pt x="0" y="0"/>
                    </a:lnTo>
                    <a:lnTo>
                      <a:pt x="0" y="3066"/>
                    </a:lnTo>
                    <a:lnTo>
                      <a:pt x="806" y="3066"/>
                    </a:lnTo>
                    <a:lnTo>
                      <a:pt x="806" y="1157"/>
                    </a:lnTo>
                    <a:lnTo>
                      <a:pt x="2195" y="3069"/>
                    </a:lnTo>
                    <a:lnTo>
                      <a:pt x="2195" y="3066"/>
                    </a:lnTo>
                    <a:lnTo>
                      <a:pt x="2195" y="3066"/>
                    </a:lnTo>
                    <a:lnTo>
                      <a:pt x="2998" y="3066"/>
                    </a:lnTo>
                    <a:lnTo>
                      <a:pt x="2998" y="0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22"/>
              <p:cNvSpPr>
                <a:spLocks/>
              </p:cNvSpPr>
              <p:nvPr/>
            </p:nvSpPr>
            <p:spPr bwMode="gray">
              <a:xfrm>
                <a:off x="10480128" y="7677150"/>
                <a:ext cx="7172875" cy="4867273"/>
              </a:xfrm>
              <a:custGeom>
                <a:avLst/>
                <a:gdLst>
                  <a:gd name="T0" fmla="*/ 1071 w 1848"/>
                  <a:gd name="T1" fmla="*/ 0 h 1298"/>
                  <a:gd name="T2" fmla="*/ 1239 w 1848"/>
                  <a:gd name="T3" fmla="*/ 617 h 1298"/>
                  <a:gd name="T4" fmla="*/ 1261 w 1848"/>
                  <a:gd name="T5" fmla="*/ 704 h 1298"/>
                  <a:gd name="T6" fmla="*/ 1281 w 1848"/>
                  <a:gd name="T7" fmla="*/ 808 h 1298"/>
                  <a:gd name="T8" fmla="*/ 1305 w 1848"/>
                  <a:gd name="T9" fmla="*/ 694 h 1298"/>
                  <a:gd name="T10" fmla="*/ 1323 w 1848"/>
                  <a:gd name="T11" fmla="*/ 617 h 1298"/>
                  <a:gd name="T12" fmla="*/ 1480 w 1848"/>
                  <a:gd name="T13" fmla="*/ 0 h 1298"/>
                  <a:gd name="T14" fmla="*/ 1848 w 1848"/>
                  <a:gd name="T15" fmla="*/ 0 h 1298"/>
                  <a:gd name="T16" fmla="*/ 1470 w 1848"/>
                  <a:gd name="T17" fmla="*/ 1298 h 1298"/>
                  <a:gd name="T18" fmla="*/ 1133 w 1848"/>
                  <a:gd name="T19" fmla="*/ 1298 h 1298"/>
                  <a:gd name="T20" fmla="*/ 967 w 1848"/>
                  <a:gd name="T21" fmla="*/ 744 h 1298"/>
                  <a:gd name="T22" fmla="*/ 937 w 1848"/>
                  <a:gd name="T23" fmla="*/ 630 h 1298"/>
                  <a:gd name="T24" fmla="*/ 923 w 1848"/>
                  <a:gd name="T25" fmla="*/ 570 h 1298"/>
                  <a:gd name="T26" fmla="*/ 910 w 1848"/>
                  <a:gd name="T27" fmla="*/ 623 h 1298"/>
                  <a:gd name="T28" fmla="*/ 878 w 1848"/>
                  <a:gd name="T29" fmla="*/ 744 h 1298"/>
                  <a:gd name="T30" fmla="*/ 716 w 1848"/>
                  <a:gd name="T31" fmla="*/ 1298 h 1298"/>
                  <a:gd name="T32" fmla="*/ 377 w 1848"/>
                  <a:gd name="T33" fmla="*/ 1298 h 1298"/>
                  <a:gd name="T34" fmla="*/ 0 w 1848"/>
                  <a:gd name="T35" fmla="*/ 0 h 1298"/>
                  <a:gd name="T36" fmla="*/ 368 w 1848"/>
                  <a:gd name="T37" fmla="*/ 0 h 1298"/>
                  <a:gd name="T38" fmla="*/ 521 w 1848"/>
                  <a:gd name="T39" fmla="*/ 621 h 1298"/>
                  <a:gd name="T40" fmla="*/ 543 w 1848"/>
                  <a:gd name="T41" fmla="*/ 717 h 1298"/>
                  <a:gd name="T42" fmla="*/ 562 w 1848"/>
                  <a:gd name="T43" fmla="*/ 815 h 1298"/>
                  <a:gd name="T44" fmla="*/ 580 w 1848"/>
                  <a:gd name="T45" fmla="*/ 737 h 1298"/>
                  <a:gd name="T46" fmla="*/ 609 w 1848"/>
                  <a:gd name="T47" fmla="*/ 621 h 1298"/>
                  <a:gd name="T48" fmla="*/ 777 w 1848"/>
                  <a:gd name="T49" fmla="*/ 0 h 1298"/>
                  <a:gd name="T50" fmla="*/ 1071 w 1848"/>
                  <a:gd name="T5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8" h="1298">
                    <a:moveTo>
                      <a:pt x="1071" y="0"/>
                    </a:moveTo>
                    <a:cubicBezTo>
                      <a:pt x="1239" y="617"/>
                      <a:pt x="1239" y="617"/>
                      <a:pt x="1239" y="617"/>
                    </a:cubicBezTo>
                    <a:cubicBezTo>
                      <a:pt x="1246" y="645"/>
                      <a:pt x="1254" y="674"/>
                      <a:pt x="1261" y="704"/>
                    </a:cubicBezTo>
                    <a:cubicBezTo>
                      <a:pt x="1267" y="734"/>
                      <a:pt x="1274" y="769"/>
                      <a:pt x="1281" y="808"/>
                    </a:cubicBezTo>
                    <a:cubicBezTo>
                      <a:pt x="1291" y="762"/>
                      <a:pt x="1298" y="724"/>
                      <a:pt x="1305" y="694"/>
                    </a:cubicBezTo>
                    <a:cubicBezTo>
                      <a:pt x="1311" y="664"/>
                      <a:pt x="1317" y="638"/>
                      <a:pt x="1323" y="617"/>
                    </a:cubicBezTo>
                    <a:cubicBezTo>
                      <a:pt x="1480" y="0"/>
                      <a:pt x="1480" y="0"/>
                      <a:pt x="1480" y="0"/>
                    </a:cubicBezTo>
                    <a:cubicBezTo>
                      <a:pt x="1848" y="0"/>
                      <a:pt x="1848" y="0"/>
                      <a:pt x="1848" y="0"/>
                    </a:cubicBezTo>
                    <a:cubicBezTo>
                      <a:pt x="1470" y="1298"/>
                      <a:pt x="1470" y="1298"/>
                      <a:pt x="1470" y="1298"/>
                    </a:cubicBezTo>
                    <a:cubicBezTo>
                      <a:pt x="1133" y="1298"/>
                      <a:pt x="1133" y="1298"/>
                      <a:pt x="1133" y="1298"/>
                    </a:cubicBezTo>
                    <a:cubicBezTo>
                      <a:pt x="967" y="744"/>
                      <a:pt x="967" y="744"/>
                      <a:pt x="967" y="744"/>
                    </a:cubicBezTo>
                    <a:cubicBezTo>
                      <a:pt x="961" y="724"/>
                      <a:pt x="951" y="686"/>
                      <a:pt x="937" y="630"/>
                    </a:cubicBezTo>
                    <a:cubicBezTo>
                      <a:pt x="931" y="604"/>
                      <a:pt x="926" y="584"/>
                      <a:pt x="923" y="570"/>
                    </a:cubicBezTo>
                    <a:cubicBezTo>
                      <a:pt x="920" y="583"/>
                      <a:pt x="915" y="600"/>
                      <a:pt x="910" y="623"/>
                    </a:cubicBezTo>
                    <a:cubicBezTo>
                      <a:pt x="896" y="680"/>
                      <a:pt x="885" y="720"/>
                      <a:pt x="878" y="744"/>
                    </a:cubicBezTo>
                    <a:cubicBezTo>
                      <a:pt x="716" y="1298"/>
                      <a:pt x="716" y="1298"/>
                      <a:pt x="716" y="1298"/>
                    </a:cubicBezTo>
                    <a:cubicBezTo>
                      <a:pt x="377" y="1298"/>
                      <a:pt x="377" y="1298"/>
                      <a:pt x="377" y="12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521" y="621"/>
                      <a:pt x="521" y="621"/>
                      <a:pt x="521" y="621"/>
                    </a:cubicBezTo>
                    <a:cubicBezTo>
                      <a:pt x="528" y="653"/>
                      <a:pt x="536" y="685"/>
                      <a:pt x="543" y="717"/>
                    </a:cubicBezTo>
                    <a:cubicBezTo>
                      <a:pt x="550" y="748"/>
                      <a:pt x="556" y="781"/>
                      <a:pt x="562" y="815"/>
                    </a:cubicBezTo>
                    <a:cubicBezTo>
                      <a:pt x="568" y="790"/>
                      <a:pt x="574" y="764"/>
                      <a:pt x="580" y="737"/>
                    </a:cubicBezTo>
                    <a:cubicBezTo>
                      <a:pt x="586" y="710"/>
                      <a:pt x="596" y="671"/>
                      <a:pt x="609" y="621"/>
                    </a:cubicBezTo>
                    <a:cubicBezTo>
                      <a:pt x="777" y="0"/>
                      <a:pt x="777" y="0"/>
                      <a:pt x="777" y="0"/>
                    </a:cubicBez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gray">
              <a:xfrm>
                <a:off x="18084800" y="7677150"/>
                <a:ext cx="2981325" cy="4867275"/>
              </a:xfrm>
              <a:custGeom>
                <a:avLst/>
                <a:gdLst>
                  <a:gd name="T0" fmla="*/ 0 w 1878"/>
                  <a:gd name="T1" fmla="*/ 3066 h 3066"/>
                  <a:gd name="T2" fmla="*/ 0 w 1878"/>
                  <a:gd name="T3" fmla="*/ 0 h 3066"/>
                  <a:gd name="T4" fmla="*/ 1878 w 1878"/>
                  <a:gd name="T5" fmla="*/ 0 h 3066"/>
                  <a:gd name="T6" fmla="*/ 1878 w 1878"/>
                  <a:gd name="T7" fmla="*/ 673 h 3066"/>
                  <a:gd name="T8" fmla="*/ 815 w 1878"/>
                  <a:gd name="T9" fmla="*/ 673 h 3066"/>
                  <a:gd name="T10" fmla="*/ 815 w 1878"/>
                  <a:gd name="T11" fmla="*/ 1205 h 3066"/>
                  <a:gd name="T12" fmla="*/ 1818 w 1878"/>
                  <a:gd name="T13" fmla="*/ 1205 h 3066"/>
                  <a:gd name="T14" fmla="*/ 1818 w 1878"/>
                  <a:gd name="T15" fmla="*/ 1862 h 3066"/>
                  <a:gd name="T16" fmla="*/ 815 w 1878"/>
                  <a:gd name="T17" fmla="*/ 1862 h 3066"/>
                  <a:gd name="T18" fmla="*/ 815 w 1878"/>
                  <a:gd name="T19" fmla="*/ 2379 h 3066"/>
                  <a:gd name="T20" fmla="*/ 1878 w 1878"/>
                  <a:gd name="T21" fmla="*/ 2379 h 3066"/>
                  <a:gd name="T22" fmla="*/ 1878 w 1878"/>
                  <a:gd name="T23" fmla="*/ 3066 h 3066"/>
                  <a:gd name="T24" fmla="*/ 0 w 1878"/>
                  <a:gd name="T25" fmla="*/ 3066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6">
                    <a:moveTo>
                      <a:pt x="0" y="3066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8" y="1205"/>
                    </a:lnTo>
                    <a:lnTo>
                      <a:pt x="1818" y="1862"/>
                    </a:lnTo>
                    <a:lnTo>
                      <a:pt x="815" y="1862"/>
                    </a:lnTo>
                    <a:lnTo>
                      <a:pt x="815" y="2379"/>
                    </a:lnTo>
                    <a:lnTo>
                      <a:pt x="1878" y="2379"/>
                    </a:lnTo>
                    <a:lnTo>
                      <a:pt x="1878" y="3066"/>
                    </a:lnTo>
                    <a:lnTo>
                      <a:pt x="0" y="306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gray">
              <a:xfrm>
                <a:off x="-14754225" y="13400088"/>
                <a:ext cx="1338263" cy="48720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25"/>
              <p:cNvSpPr>
                <a:spLocks noEditPoints="1"/>
              </p:cNvSpPr>
              <p:nvPr/>
            </p:nvSpPr>
            <p:spPr bwMode="gray">
              <a:xfrm>
                <a:off x="-925513" y="13292138"/>
                <a:ext cx="5202238" cy="5106988"/>
              </a:xfrm>
              <a:custGeom>
                <a:avLst/>
                <a:gdLst>
                  <a:gd name="T0" fmla="*/ 1387 w 1387"/>
                  <a:gd name="T1" fmla="*/ 681 h 1362"/>
                  <a:gd name="T2" fmla="*/ 1335 w 1387"/>
                  <a:gd name="T3" fmla="*/ 944 h 1362"/>
                  <a:gd name="T4" fmla="*/ 1186 w 1387"/>
                  <a:gd name="T5" fmla="*/ 1163 h 1362"/>
                  <a:gd name="T6" fmla="*/ 959 w 1387"/>
                  <a:gd name="T7" fmla="*/ 1310 h 1362"/>
                  <a:gd name="T8" fmla="*/ 694 w 1387"/>
                  <a:gd name="T9" fmla="*/ 1362 h 1362"/>
                  <a:gd name="T10" fmla="*/ 427 w 1387"/>
                  <a:gd name="T11" fmla="*/ 1310 h 1362"/>
                  <a:gd name="T12" fmla="*/ 204 w 1387"/>
                  <a:gd name="T13" fmla="*/ 1163 h 1362"/>
                  <a:gd name="T14" fmla="*/ 52 w 1387"/>
                  <a:gd name="T15" fmla="*/ 943 h 1362"/>
                  <a:gd name="T16" fmla="*/ 0 w 1387"/>
                  <a:gd name="T17" fmla="*/ 681 h 1362"/>
                  <a:gd name="T18" fmla="*/ 52 w 1387"/>
                  <a:gd name="T19" fmla="*/ 419 h 1362"/>
                  <a:gd name="T20" fmla="*/ 204 w 1387"/>
                  <a:gd name="T21" fmla="*/ 200 h 1362"/>
                  <a:gd name="T22" fmla="*/ 427 w 1387"/>
                  <a:gd name="T23" fmla="*/ 52 h 1362"/>
                  <a:gd name="T24" fmla="*/ 694 w 1387"/>
                  <a:gd name="T25" fmla="*/ 0 h 1362"/>
                  <a:gd name="T26" fmla="*/ 960 w 1387"/>
                  <a:gd name="T27" fmla="*/ 52 h 1362"/>
                  <a:gd name="T28" fmla="*/ 1186 w 1387"/>
                  <a:gd name="T29" fmla="*/ 200 h 1362"/>
                  <a:gd name="T30" fmla="*/ 1335 w 1387"/>
                  <a:gd name="T31" fmla="*/ 419 h 1362"/>
                  <a:gd name="T32" fmla="*/ 1387 w 1387"/>
                  <a:gd name="T33" fmla="*/ 681 h 1362"/>
                  <a:gd name="T34" fmla="*/ 694 w 1387"/>
                  <a:gd name="T35" fmla="*/ 1062 h 1362"/>
                  <a:gd name="T36" fmla="*/ 937 w 1387"/>
                  <a:gd name="T37" fmla="*/ 954 h 1362"/>
                  <a:gd name="T38" fmla="*/ 1033 w 1387"/>
                  <a:gd name="T39" fmla="*/ 681 h 1362"/>
                  <a:gd name="T40" fmla="*/ 936 w 1387"/>
                  <a:gd name="T41" fmla="*/ 409 h 1362"/>
                  <a:gd name="T42" fmla="*/ 694 w 1387"/>
                  <a:gd name="T43" fmla="*/ 300 h 1362"/>
                  <a:gd name="T44" fmla="*/ 450 w 1387"/>
                  <a:gd name="T45" fmla="*/ 409 h 1362"/>
                  <a:gd name="T46" fmla="*/ 354 w 1387"/>
                  <a:gd name="T47" fmla="*/ 681 h 1362"/>
                  <a:gd name="T48" fmla="*/ 449 w 1387"/>
                  <a:gd name="T49" fmla="*/ 955 h 1362"/>
                  <a:gd name="T50" fmla="*/ 694 w 1387"/>
                  <a:gd name="T51" fmla="*/ 1062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7" h="1362">
                    <a:moveTo>
                      <a:pt x="1387" y="681"/>
                    </a:moveTo>
                    <a:cubicBezTo>
                      <a:pt x="1387" y="775"/>
                      <a:pt x="1370" y="862"/>
                      <a:pt x="1335" y="944"/>
                    </a:cubicBezTo>
                    <a:cubicBezTo>
                      <a:pt x="1301" y="1025"/>
                      <a:pt x="1251" y="1098"/>
                      <a:pt x="1186" y="1163"/>
                    </a:cubicBezTo>
                    <a:cubicBezTo>
                      <a:pt x="1119" y="1226"/>
                      <a:pt x="1044" y="1276"/>
                      <a:pt x="959" y="1310"/>
                    </a:cubicBezTo>
                    <a:cubicBezTo>
                      <a:pt x="874" y="1345"/>
                      <a:pt x="785" y="1362"/>
                      <a:pt x="694" y="1362"/>
                    </a:cubicBezTo>
                    <a:cubicBezTo>
                      <a:pt x="601" y="1362"/>
                      <a:pt x="512" y="1345"/>
                      <a:pt x="427" y="1310"/>
                    </a:cubicBezTo>
                    <a:cubicBezTo>
                      <a:pt x="343" y="1276"/>
                      <a:pt x="268" y="1226"/>
                      <a:pt x="204" y="1163"/>
                    </a:cubicBezTo>
                    <a:cubicBezTo>
                      <a:pt x="137" y="1098"/>
                      <a:pt x="86" y="1025"/>
                      <a:pt x="52" y="943"/>
                    </a:cubicBezTo>
                    <a:cubicBezTo>
                      <a:pt x="17" y="861"/>
                      <a:pt x="0" y="773"/>
                      <a:pt x="0" y="681"/>
                    </a:cubicBezTo>
                    <a:cubicBezTo>
                      <a:pt x="0" y="588"/>
                      <a:pt x="17" y="501"/>
                      <a:pt x="52" y="419"/>
                    </a:cubicBezTo>
                    <a:cubicBezTo>
                      <a:pt x="86" y="337"/>
                      <a:pt x="137" y="264"/>
                      <a:pt x="204" y="200"/>
                    </a:cubicBezTo>
                    <a:cubicBezTo>
                      <a:pt x="268" y="136"/>
                      <a:pt x="343" y="87"/>
                      <a:pt x="427" y="52"/>
                    </a:cubicBezTo>
                    <a:cubicBezTo>
                      <a:pt x="512" y="18"/>
                      <a:pt x="601" y="0"/>
                      <a:pt x="694" y="0"/>
                    </a:cubicBezTo>
                    <a:cubicBezTo>
                      <a:pt x="786" y="0"/>
                      <a:pt x="875" y="18"/>
                      <a:pt x="960" y="52"/>
                    </a:cubicBezTo>
                    <a:cubicBezTo>
                      <a:pt x="1045" y="87"/>
                      <a:pt x="1121" y="136"/>
                      <a:pt x="1186" y="200"/>
                    </a:cubicBezTo>
                    <a:cubicBezTo>
                      <a:pt x="1251" y="264"/>
                      <a:pt x="1300" y="337"/>
                      <a:pt x="1335" y="419"/>
                    </a:cubicBezTo>
                    <a:cubicBezTo>
                      <a:pt x="1369" y="501"/>
                      <a:pt x="1387" y="588"/>
                      <a:pt x="1387" y="681"/>
                    </a:cubicBezTo>
                    <a:close/>
                    <a:moveTo>
                      <a:pt x="694" y="1062"/>
                    </a:moveTo>
                    <a:cubicBezTo>
                      <a:pt x="792" y="1062"/>
                      <a:pt x="873" y="1026"/>
                      <a:pt x="937" y="954"/>
                    </a:cubicBezTo>
                    <a:cubicBezTo>
                      <a:pt x="1001" y="882"/>
                      <a:pt x="1033" y="791"/>
                      <a:pt x="1033" y="681"/>
                    </a:cubicBezTo>
                    <a:cubicBezTo>
                      <a:pt x="1033" y="572"/>
                      <a:pt x="1001" y="482"/>
                      <a:pt x="936" y="409"/>
                    </a:cubicBezTo>
                    <a:cubicBezTo>
                      <a:pt x="871" y="336"/>
                      <a:pt x="790" y="300"/>
                      <a:pt x="694" y="300"/>
                    </a:cubicBezTo>
                    <a:cubicBezTo>
                      <a:pt x="596" y="300"/>
                      <a:pt x="515" y="336"/>
                      <a:pt x="450" y="409"/>
                    </a:cubicBezTo>
                    <a:cubicBezTo>
                      <a:pt x="386" y="481"/>
                      <a:pt x="354" y="572"/>
                      <a:pt x="354" y="681"/>
                    </a:cubicBezTo>
                    <a:cubicBezTo>
                      <a:pt x="354" y="792"/>
                      <a:pt x="386" y="884"/>
                      <a:pt x="449" y="955"/>
                    </a:cubicBezTo>
                    <a:cubicBezTo>
                      <a:pt x="512" y="1027"/>
                      <a:pt x="594" y="1062"/>
                      <a:pt x="694" y="10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  <a:gd name="T14" fmla="*/ 2320 w 3208"/>
                  <a:gd name="T15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  <a:lnTo>
                      <a:pt x="2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gray">
              <a:xfrm>
                <a:off x="4279900" y="13400088"/>
                <a:ext cx="5092700" cy="4872038"/>
              </a:xfrm>
              <a:custGeom>
                <a:avLst/>
                <a:gdLst>
                  <a:gd name="T0" fmla="*/ 2320 w 3208"/>
                  <a:gd name="T1" fmla="*/ 0 h 3069"/>
                  <a:gd name="T2" fmla="*/ 3208 w 3208"/>
                  <a:gd name="T3" fmla="*/ 0 h 3069"/>
                  <a:gd name="T4" fmla="*/ 1923 w 3208"/>
                  <a:gd name="T5" fmla="*/ 3069 h 3069"/>
                  <a:gd name="T6" fmla="*/ 1285 w 3208"/>
                  <a:gd name="T7" fmla="*/ 3069 h 3069"/>
                  <a:gd name="T8" fmla="*/ 0 w 3208"/>
                  <a:gd name="T9" fmla="*/ 0 h 3069"/>
                  <a:gd name="T10" fmla="*/ 888 w 3208"/>
                  <a:gd name="T11" fmla="*/ 0 h 3069"/>
                  <a:gd name="T12" fmla="*/ 1604 w 3208"/>
                  <a:gd name="T13" fmla="*/ 2126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8" h="3069">
                    <a:moveTo>
                      <a:pt x="2320" y="0"/>
                    </a:moveTo>
                    <a:lnTo>
                      <a:pt x="3208" y="0"/>
                    </a:lnTo>
                    <a:lnTo>
                      <a:pt x="1923" y="3069"/>
                    </a:lnTo>
                    <a:lnTo>
                      <a:pt x="1285" y="3069"/>
                    </a:lnTo>
                    <a:lnTo>
                      <a:pt x="0" y="0"/>
                    </a:lnTo>
                    <a:lnTo>
                      <a:pt x="888" y="0"/>
                    </a:lnTo>
                    <a:lnTo>
                      <a:pt x="1604" y="2126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8"/>
              <p:cNvSpPr>
                <a:spLocks noEditPoints="1"/>
              </p:cNvSpPr>
              <p:nvPr/>
            </p:nvSpPr>
            <p:spPr bwMode="gray">
              <a:xfrm>
                <a:off x="9080500" y="13400088"/>
                <a:ext cx="5021263" cy="4872038"/>
              </a:xfrm>
              <a:custGeom>
                <a:avLst/>
                <a:gdLst>
                  <a:gd name="T0" fmla="*/ 0 w 1339"/>
                  <a:gd name="T1" fmla="*/ 1299 h 1299"/>
                  <a:gd name="T2" fmla="*/ 448 w 1339"/>
                  <a:gd name="T3" fmla="*/ 0 h 1299"/>
                  <a:gd name="T4" fmla="*/ 891 w 1339"/>
                  <a:gd name="T5" fmla="*/ 0 h 1299"/>
                  <a:gd name="T6" fmla="*/ 1339 w 1339"/>
                  <a:gd name="T7" fmla="*/ 1299 h 1299"/>
                  <a:gd name="T8" fmla="*/ 987 w 1339"/>
                  <a:gd name="T9" fmla="*/ 1299 h 1299"/>
                  <a:gd name="T10" fmla="*/ 922 w 1339"/>
                  <a:gd name="T11" fmla="*/ 1066 h 1299"/>
                  <a:gd name="T12" fmla="*/ 419 w 1339"/>
                  <a:gd name="T13" fmla="*/ 1066 h 1299"/>
                  <a:gd name="T14" fmla="*/ 352 w 1339"/>
                  <a:gd name="T15" fmla="*/ 1299 h 1299"/>
                  <a:gd name="T16" fmla="*/ 0 w 1339"/>
                  <a:gd name="T17" fmla="*/ 1299 h 1299"/>
                  <a:gd name="T18" fmla="*/ 495 w 1339"/>
                  <a:gd name="T19" fmla="*/ 814 h 1299"/>
                  <a:gd name="T20" fmla="*/ 847 w 1339"/>
                  <a:gd name="T21" fmla="*/ 814 h 1299"/>
                  <a:gd name="T22" fmla="*/ 715 w 1339"/>
                  <a:gd name="T23" fmla="*/ 385 h 1299"/>
                  <a:gd name="T24" fmla="*/ 698 w 1339"/>
                  <a:gd name="T25" fmla="*/ 322 h 1299"/>
                  <a:gd name="T26" fmla="*/ 671 w 1339"/>
                  <a:gd name="T27" fmla="*/ 211 h 1299"/>
                  <a:gd name="T28" fmla="*/ 648 w 1339"/>
                  <a:gd name="T29" fmla="*/ 302 h 1299"/>
                  <a:gd name="T30" fmla="*/ 626 w 1339"/>
                  <a:gd name="T31" fmla="*/ 385 h 1299"/>
                  <a:gd name="T32" fmla="*/ 495 w 1339"/>
                  <a:gd name="T33" fmla="*/ 81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9" h="1299">
                    <a:moveTo>
                      <a:pt x="0" y="1299"/>
                    </a:moveTo>
                    <a:cubicBezTo>
                      <a:pt x="448" y="0"/>
                      <a:pt x="448" y="0"/>
                      <a:pt x="448" y="0"/>
                    </a:cubicBezTo>
                    <a:cubicBezTo>
                      <a:pt x="891" y="0"/>
                      <a:pt x="891" y="0"/>
                      <a:pt x="891" y="0"/>
                    </a:cubicBezTo>
                    <a:cubicBezTo>
                      <a:pt x="1339" y="1299"/>
                      <a:pt x="1339" y="1299"/>
                      <a:pt x="1339" y="1299"/>
                    </a:cubicBezTo>
                    <a:cubicBezTo>
                      <a:pt x="987" y="1299"/>
                      <a:pt x="987" y="1299"/>
                      <a:pt x="987" y="1299"/>
                    </a:cubicBezTo>
                    <a:cubicBezTo>
                      <a:pt x="922" y="1066"/>
                      <a:pt x="922" y="1066"/>
                      <a:pt x="922" y="1066"/>
                    </a:cubicBezTo>
                    <a:cubicBezTo>
                      <a:pt x="419" y="1066"/>
                      <a:pt x="419" y="1066"/>
                      <a:pt x="419" y="1066"/>
                    </a:cubicBezTo>
                    <a:cubicBezTo>
                      <a:pt x="352" y="1299"/>
                      <a:pt x="352" y="1299"/>
                      <a:pt x="352" y="1299"/>
                    </a:cubicBezTo>
                    <a:lnTo>
                      <a:pt x="0" y="1299"/>
                    </a:lnTo>
                    <a:close/>
                    <a:moveTo>
                      <a:pt x="495" y="814"/>
                    </a:moveTo>
                    <a:cubicBezTo>
                      <a:pt x="847" y="814"/>
                      <a:pt x="847" y="814"/>
                      <a:pt x="847" y="814"/>
                    </a:cubicBezTo>
                    <a:cubicBezTo>
                      <a:pt x="715" y="385"/>
                      <a:pt x="715" y="385"/>
                      <a:pt x="715" y="385"/>
                    </a:cubicBezTo>
                    <a:cubicBezTo>
                      <a:pt x="711" y="372"/>
                      <a:pt x="705" y="351"/>
                      <a:pt x="698" y="322"/>
                    </a:cubicBezTo>
                    <a:cubicBezTo>
                      <a:pt x="691" y="293"/>
                      <a:pt x="682" y="256"/>
                      <a:pt x="671" y="211"/>
                    </a:cubicBezTo>
                    <a:cubicBezTo>
                      <a:pt x="663" y="243"/>
                      <a:pt x="656" y="273"/>
                      <a:pt x="648" y="302"/>
                    </a:cubicBezTo>
                    <a:cubicBezTo>
                      <a:pt x="641" y="331"/>
                      <a:pt x="633" y="359"/>
                      <a:pt x="626" y="385"/>
                    </a:cubicBezTo>
                    <a:lnTo>
                      <a:pt x="495" y="81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gray">
              <a:xfrm>
                <a:off x="13906500" y="13400088"/>
                <a:ext cx="3506788" cy="4872038"/>
              </a:xfrm>
              <a:custGeom>
                <a:avLst/>
                <a:gdLst>
                  <a:gd name="T0" fmla="*/ 687 w 2209"/>
                  <a:gd name="T1" fmla="*/ 3069 h 3069"/>
                  <a:gd name="T2" fmla="*/ 687 w 2209"/>
                  <a:gd name="T3" fmla="*/ 725 h 3069"/>
                  <a:gd name="T4" fmla="*/ 0 w 2209"/>
                  <a:gd name="T5" fmla="*/ 725 h 3069"/>
                  <a:gd name="T6" fmla="*/ 0 w 2209"/>
                  <a:gd name="T7" fmla="*/ 0 h 3069"/>
                  <a:gd name="T8" fmla="*/ 2209 w 2209"/>
                  <a:gd name="T9" fmla="*/ 0 h 3069"/>
                  <a:gd name="T10" fmla="*/ 2209 w 2209"/>
                  <a:gd name="T11" fmla="*/ 725 h 3069"/>
                  <a:gd name="T12" fmla="*/ 1521 w 2209"/>
                  <a:gd name="T13" fmla="*/ 725 h 3069"/>
                  <a:gd name="T14" fmla="*/ 1521 w 2209"/>
                  <a:gd name="T15" fmla="*/ 3069 h 3069"/>
                  <a:gd name="T16" fmla="*/ 687 w 2209"/>
                  <a:gd name="T17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9" h="3069">
                    <a:moveTo>
                      <a:pt x="687" y="3069"/>
                    </a:moveTo>
                    <a:lnTo>
                      <a:pt x="687" y="725"/>
                    </a:lnTo>
                    <a:lnTo>
                      <a:pt x="0" y="725"/>
                    </a:lnTo>
                    <a:lnTo>
                      <a:pt x="0" y="0"/>
                    </a:lnTo>
                    <a:lnTo>
                      <a:pt x="2209" y="0"/>
                    </a:lnTo>
                    <a:lnTo>
                      <a:pt x="2209" y="725"/>
                    </a:lnTo>
                    <a:lnTo>
                      <a:pt x="1521" y="725"/>
                    </a:lnTo>
                    <a:lnTo>
                      <a:pt x="1521" y="3069"/>
                    </a:lnTo>
                    <a:lnTo>
                      <a:pt x="687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gray">
              <a:xfrm>
                <a:off x="18080038" y="13400088"/>
                <a:ext cx="2981325" cy="4872038"/>
              </a:xfrm>
              <a:custGeom>
                <a:avLst/>
                <a:gdLst>
                  <a:gd name="T0" fmla="*/ 0 w 1878"/>
                  <a:gd name="T1" fmla="*/ 3069 h 3069"/>
                  <a:gd name="T2" fmla="*/ 0 w 1878"/>
                  <a:gd name="T3" fmla="*/ 0 h 3069"/>
                  <a:gd name="T4" fmla="*/ 1878 w 1878"/>
                  <a:gd name="T5" fmla="*/ 0 h 3069"/>
                  <a:gd name="T6" fmla="*/ 1878 w 1878"/>
                  <a:gd name="T7" fmla="*/ 673 h 3069"/>
                  <a:gd name="T8" fmla="*/ 815 w 1878"/>
                  <a:gd name="T9" fmla="*/ 673 h 3069"/>
                  <a:gd name="T10" fmla="*/ 815 w 1878"/>
                  <a:gd name="T11" fmla="*/ 1205 h 3069"/>
                  <a:gd name="T12" fmla="*/ 1817 w 1878"/>
                  <a:gd name="T13" fmla="*/ 1205 h 3069"/>
                  <a:gd name="T14" fmla="*/ 1817 w 1878"/>
                  <a:gd name="T15" fmla="*/ 1864 h 3069"/>
                  <a:gd name="T16" fmla="*/ 815 w 1878"/>
                  <a:gd name="T17" fmla="*/ 1864 h 3069"/>
                  <a:gd name="T18" fmla="*/ 815 w 1878"/>
                  <a:gd name="T19" fmla="*/ 2381 h 3069"/>
                  <a:gd name="T20" fmla="*/ 1878 w 1878"/>
                  <a:gd name="T21" fmla="*/ 2381 h 3069"/>
                  <a:gd name="T22" fmla="*/ 1878 w 1878"/>
                  <a:gd name="T23" fmla="*/ 3069 h 3069"/>
                  <a:gd name="T24" fmla="*/ 0 w 1878"/>
                  <a:gd name="T25" fmla="*/ 3069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78" h="3069">
                    <a:moveTo>
                      <a:pt x="0" y="3069"/>
                    </a:moveTo>
                    <a:lnTo>
                      <a:pt x="0" y="0"/>
                    </a:lnTo>
                    <a:lnTo>
                      <a:pt x="1878" y="0"/>
                    </a:lnTo>
                    <a:lnTo>
                      <a:pt x="1878" y="673"/>
                    </a:lnTo>
                    <a:lnTo>
                      <a:pt x="815" y="673"/>
                    </a:lnTo>
                    <a:lnTo>
                      <a:pt x="815" y="1205"/>
                    </a:lnTo>
                    <a:lnTo>
                      <a:pt x="1817" y="1205"/>
                    </a:lnTo>
                    <a:lnTo>
                      <a:pt x="1817" y="1864"/>
                    </a:lnTo>
                    <a:lnTo>
                      <a:pt x="815" y="1864"/>
                    </a:lnTo>
                    <a:lnTo>
                      <a:pt x="815" y="2381"/>
                    </a:lnTo>
                    <a:lnTo>
                      <a:pt x="1878" y="2381"/>
                    </a:lnTo>
                    <a:lnTo>
                      <a:pt x="1878" y="3069"/>
                    </a:lnTo>
                    <a:lnTo>
                      <a:pt x="0" y="30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gray">
              <a:xfrm>
                <a:off x="5686425" y="13400088"/>
                <a:ext cx="0" cy="0"/>
              </a:xfrm>
              <a:prstGeom prst="line">
                <a:avLst/>
              </a:prstGeom>
              <a:grpFill/>
              <a:ln w="0" cap="flat">
                <a:solidFill>
                  <a:srgbClr val="007F7A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uppieren 10"/>
            <p:cNvGrpSpPr/>
            <p:nvPr/>
          </p:nvGrpSpPr>
          <p:grpSpPr bwMode="gray">
            <a:xfrm>
              <a:off x="6834717" y="2424641"/>
              <a:ext cx="249766" cy="1415341"/>
              <a:chOff x="647700" y="1219200"/>
              <a:chExt cx="390525" cy="2212976"/>
            </a:xfrm>
            <a:grpFill/>
          </p:grpSpPr>
          <p:sp>
            <p:nvSpPr>
              <p:cNvPr id="12" name="Freeform 21"/>
              <p:cNvSpPr>
                <a:spLocks/>
              </p:cNvSpPr>
              <p:nvPr/>
            </p:nvSpPr>
            <p:spPr bwMode="gray">
              <a:xfrm>
                <a:off x="647700" y="1219200"/>
                <a:ext cx="390525" cy="1679575"/>
              </a:xfrm>
              <a:custGeom>
                <a:avLst/>
                <a:gdLst>
                  <a:gd name="T0" fmla="*/ 0 w 246"/>
                  <a:gd name="T1" fmla="*/ 19 h 1058"/>
                  <a:gd name="T2" fmla="*/ 246 w 246"/>
                  <a:gd name="T3" fmla="*/ 0 h 1058"/>
                  <a:gd name="T4" fmla="*/ 212 w 246"/>
                  <a:gd name="T5" fmla="*/ 1058 h 1058"/>
                  <a:gd name="T6" fmla="*/ 38 w 246"/>
                  <a:gd name="T7" fmla="*/ 1058 h 1058"/>
                  <a:gd name="T8" fmla="*/ 0 w 246"/>
                  <a:gd name="T9" fmla="*/ 19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058">
                    <a:moveTo>
                      <a:pt x="0" y="19"/>
                    </a:moveTo>
                    <a:lnTo>
                      <a:pt x="246" y="0"/>
                    </a:lnTo>
                    <a:lnTo>
                      <a:pt x="212" y="1058"/>
                    </a:lnTo>
                    <a:lnTo>
                      <a:pt x="38" y="1058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Oval 22"/>
              <p:cNvSpPr>
                <a:spLocks noChangeArrowheads="1"/>
              </p:cNvSpPr>
              <p:nvPr/>
            </p:nvSpPr>
            <p:spPr bwMode="gray">
              <a:xfrm>
                <a:off x="647700" y="3052763"/>
                <a:ext cx="377825" cy="3794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Fußzeilenplatzhalter 25"/>
          <p:cNvSpPr>
            <a:spLocks noGrp="1"/>
          </p:cNvSpPr>
          <p:nvPr>
            <p:ph type="ftr" sz="quarter" idx="10"/>
          </p:nvPr>
        </p:nvSpPr>
        <p:spPr>
          <a:xfrm>
            <a:off x="2339974" y="5329678"/>
            <a:ext cx="5760417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>
          <a:xfrm>
            <a:off x="431798" y="5329678"/>
            <a:ext cx="1908000" cy="19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 smtClean="0"/>
              <a:t>S. </a:t>
            </a:r>
            <a:fld id="{B1CECB9D-DB36-4911-8D16-802F277BF7A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8161530" y="4948238"/>
            <a:ext cx="658941" cy="19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a Inhalt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/>
          <p:cNvSpPr>
            <a:spLocks noGrp="1"/>
          </p:cNvSpPr>
          <p:nvPr>
            <p:ph type="title"/>
          </p:nvPr>
        </p:nvSpPr>
        <p:spPr>
          <a:xfrm>
            <a:off x="457200" y="269148"/>
            <a:ext cx="8229600" cy="316706"/>
          </a:xfrm>
          <a:prstGeom prst="rect">
            <a:avLst/>
          </a:prstGeom>
        </p:spPr>
        <p:txBody>
          <a:bodyPr/>
          <a:lstStyle>
            <a:lvl1pPr>
              <a:defRPr lang="de-DE" sz="2200" b="1" kern="12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6486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800" y="447675"/>
            <a:ext cx="6156325" cy="8274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1"/>
            <a:ext cx="6156325" cy="3528000"/>
          </a:xfrm>
        </p:spPr>
        <p:txBody>
          <a:bodyPr>
            <a:normAutofit/>
          </a:bodyPr>
          <a:lstStyle>
            <a:lvl1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1pPr>
            <a:lvl2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2pPr>
            <a:lvl3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3pPr>
            <a:lvl4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4pPr>
            <a:lvl5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none" baseline="0"/>
            </a:lvl5pPr>
            <a:lvl6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6pPr>
            <a:lvl7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7pPr>
            <a:lvl8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8pPr>
            <a:lvl9pPr marL="266700" indent="-266700">
              <a:buClr>
                <a:schemeClr val="tx1"/>
              </a:buClr>
              <a:buFont typeface="+mj-lt"/>
              <a:buAutoNum type="arabicPeriod"/>
              <a:tabLst/>
              <a:defRPr sz="1400" b="0" i="0" cap="all" baseline="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339974" y="4949100"/>
            <a:ext cx="5760417" cy="194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pPr algn="r"/>
            <a:r>
              <a:rPr lang="de-DE" smtClean="0"/>
              <a:t>fundamentals  |  dated March 2017  |</a:t>
            </a:r>
            <a:endParaRPr lang="de-DE" dirty="0"/>
          </a:p>
        </p:txBody>
      </p:sp>
      <p:cxnSp>
        <p:nvCxnSpPr>
          <p:cNvPr id="6" name="Gerade Verbindung 5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6156000" cy="3526991"/>
          </a:xfrm>
        </p:spPr>
        <p:txBody>
          <a:bodyPr/>
          <a:lstStyle>
            <a:lvl1pPr>
              <a:defRPr/>
            </a:lvl1pPr>
            <a:lvl3pPr marL="180000" indent="-180000">
              <a:buFont typeface="Arial" panose="020B0604020202020204" pitchFamily="34" charset="0"/>
              <a:buChar char="•"/>
              <a:defRPr/>
            </a:lvl3pPr>
            <a:lvl4pPr marL="358775" indent="-180000">
              <a:buFont typeface="Arial" panose="020B0604020202020204" pitchFamily="34" charset="0"/>
              <a:buChar char="‒"/>
              <a:defRPr/>
            </a:lvl4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679799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3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8280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32631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6094599" y="1278712"/>
            <a:ext cx="26172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431798" y="4941888"/>
            <a:ext cx="828040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82804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6156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Pt, bold, 1 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6156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804000" y="0"/>
            <a:ext cx="2340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 baseline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gray">
          <a:xfrm>
            <a:off x="431798" y="4941888"/>
            <a:ext cx="6156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9" y="776919"/>
            <a:ext cx="6156000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9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4032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 Text Arial 18 Pt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8" y="1278712"/>
            <a:ext cx="4032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679950" y="0"/>
            <a:ext cx="446405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4032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4032001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0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31799" y="448784"/>
            <a:ext cx="1908000" cy="828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431799" y="1278712"/>
            <a:ext cx="1908000" cy="352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358775" indent="-180000">
              <a:buFont typeface="Arial" panose="020B0604020202020204" pitchFamily="34" charset="0"/>
              <a:buChar char="‒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56000" y="0"/>
            <a:ext cx="6588000" cy="4950000"/>
          </a:xfrm>
          <a:solidFill>
            <a:schemeClr val="tx2"/>
          </a:solidFill>
        </p:spPr>
        <p:txBody>
          <a:bodyPr anchor="ctr"/>
          <a:lstStyle>
            <a:lvl1pPr algn="ctr">
              <a:defRPr i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Bild durch Klicken hinzufügen</a:t>
            </a:r>
            <a:br>
              <a:rPr lang="de-DE" dirty="0" smtClean="0"/>
            </a:br>
            <a:r>
              <a:rPr lang="de-DE" dirty="0" smtClean="0"/>
              <a:t>oder Freisteller platzieren.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>
            <a:off x="431798" y="4941888"/>
            <a:ext cx="190817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>
          <a:xfrm>
            <a:off x="2339974" y="4949100"/>
            <a:ext cx="5760417" cy="194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fundamentals  |  dated March 2017  |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1798" y="776919"/>
            <a:ext cx="1908177" cy="282663"/>
          </a:xfrm>
        </p:spPr>
        <p:txBody>
          <a:bodyPr wrap="square"/>
          <a:lstStyle>
            <a:lvl1pPr marL="0" indent="0">
              <a:buFont typeface="Arial" panose="020B0604020202020204" pitchFamily="34" charset="0"/>
              <a:buNone/>
              <a:defRPr sz="1400" b="0" cap="none" baseline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buNone/>
              <a:defRPr sz="1600" b="0" cap="all" baseline="0">
                <a:solidFill>
                  <a:schemeClr val="tx1"/>
                </a:solidFill>
              </a:defRPr>
            </a:lvl3pPr>
            <a:lvl4pPr marL="0" indent="0">
              <a:buNone/>
              <a:defRPr sz="1600" b="0" cap="all" baseline="0">
                <a:solidFill>
                  <a:schemeClr val="tx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7pPr>
            <a:lvl8pPr marL="0" indent="0">
              <a:buFont typeface="Arial" panose="020B0604020202020204" pitchFamily="34" charset="0"/>
              <a:buNone/>
              <a:defRPr sz="1600" b="0" cap="all" baseline="0">
                <a:solidFill>
                  <a:schemeClr val="tx1"/>
                </a:solidFill>
              </a:defRPr>
            </a:lvl8pPr>
            <a:lvl9pPr marL="0" indent="0">
              <a:buFont typeface="Arial" panose="020B0604020202020204" pitchFamily="34" charset="0"/>
              <a:buNone/>
              <a:defRPr sz="1600" b="0" i="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Subheadline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Headline Text Arial 18 </a:t>
            </a:r>
            <a:r>
              <a:rPr lang="en-US" dirty="0" err="1" smtClean="0"/>
              <a:t>Pt</a:t>
            </a:r>
            <a:r>
              <a:rPr lang="en-US" dirty="0" smtClean="0"/>
              <a:t>, Bold, 1 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4755" y="1278712"/>
            <a:ext cx="8280401" cy="352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grpSp>
        <p:nvGrpSpPr>
          <p:cNvPr id="4" name="Gruppieren 3"/>
          <p:cNvGrpSpPr/>
          <p:nvPr/>
        </p:nvGrpSpPr>
        <p:grpSpPr bwMode="gray">
          <a:xfrm>
            <a:off x="-155187" y="-117565"/>
            <a:ext cx="9458102" cy="5389615"/>
            <a:chOff x="-155187" y="-117565"/>
            <a:chExt cx="9458102" cy="5389615"/>
          </a:xfrm>
        </p:grpSpPr>
        <p:sp>
          <p:nvSpPr>
            <p:cNvPr id="52" name="Gleichschenkliges Dreieck 51"/>
            <p:cNvSpPr/>
            <p:nvPr userDrawn="1"/>
          </p:nvSpPr>
          <p:spPr bwMode="gray">
            <a:xfrm rot="5400000">
              <a:off x="-173187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Gleichschenkliges Dreieck 52"/>
            <p:cNvSpPr/>
            <p:nvPr userDrawn="1"/>
          </p:nvSpPr>
          <p:spPr bwMode="gray">
            <a:xfrm rot="5400000">
              <a:off x="-173187" y="123916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leichschenkliges Dreieck 53"/>
            <p:cNvSpPr/>
            <p:nvPr userDrawn="1"/>
          </p:nvSpPr>
          <p:spPr bwMode="gray">
            <a:xfrm rot="5400000">
              <a:off x="-173187" y="28961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Gleichschenkliges Dreieck 54"/>
            <p:cNvSpPr/>
            <p:nvPr userDrawn="1"/>
          </p:nvSpPr>
          <p:spPr bwMode="gray">
            <a:xfrm rot="5400000">
              <a:off x="-173187" y="310886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Gleichschenkliges Dreieck 55"/>
            <p:cNvSpPr/>
            <p:nvPr userDrawn="1"/>
          </p:nvSpPr>
          <p:spPr bwMode="gray">
            <a:xfrm rot="5400000">
              <a:off x="-173187" y="47638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Gleichschenkliges Dreieck 56"/>
            <p:cNvSpPr/>
            <p:nvPr userDrawn="1"/>
          </p:nvSpPr>
          <p:spPr bwMode="gray">
            <a:xfrm rot="5400000">
              <a:off x="-173187" y="4912238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Gleichschenkliges Dreieck 57"/>
            <p:cNvSpPr/>
            <p:nvPr userDrawn="1"/>
          </p:nvSpPr>
          <p:spPr bwMode="gray">
            <a:xfrm rot="16200000" flipH="1">
              <a:off x="9212915" y="411675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Gleichschenkliges Dreieck 58"/>
            <p:cNvSpPr/>
            <p:nvPr userDrawn="1"/>
          </p:nvSpPr>
          <p:spPr bwMode="gray">
            <a:xfrm rot="16200000" flipH="1">
              <a:off x="9212915" y="1242713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leichschenkliges Dreieck 59"/>
            <p:cNvSpPr/>
            <p:nvPr userDrawn="1"/>
          </p:nvSpPr>
          <p:spPr bwMode="gray">
            <a:xfrm rot="16200000" flipH="1">
              <a:off x="9212915" y="2900870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Gleichschenkliges Dreieck 60"/>
            <p:cNvSpPr/>
            <p:nvPr userDrawn="1"/>
          </p:nvSpPr>
          <p:spPr bwMode="gray">
            <a:xfrm rot="16200000" flipH="1">
              <a:off x="9212915" y="3123169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Gleichschenkliges Dreieck 90"/>
            <p:cNvSpPr/>
            <p:nvPr userDrawn="1"/>
          </p:nvSpPr>
          <p:spPr bwMode="gray">
            <a:xfrm rot="16200000" flipH="1">
              <a:off x="9212915" y="4770951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Gleichschenkliges Dreieck 91"/>
            <p:cNvSpPr/>
            <p:nvPr userDrawn="1"/>
          </p:nvSpPr>
          <p:spPr bwMode="gray">
            <a:xfrm rot="16200000" flipH="1">
              <a:off x="9212915" y="4910727"/>
              <a:ext cx="108000" cy="72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Gleichschenkliges Dreieck 92"/>
            <p:cNvSpPr/>
            <p:nvPr userDrawn="1"/>
          </p:nvSpPr>
          <p:spPr bwMode="gray">
            <a:xfrm rot="10800000">
              <a:off x="3778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Gleichschenkliges Dreieck 93"/>
            <p:cNvSpPr/>
            <p:nvPr userDrawn="1"/>
          </p:nvSpPr>
          <p:spPr bwMode="gray">
            <a:xfrm rot="10800000">
              <a:off x="22859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Gleichschenkliges Dreieck 94"/>
            <p:cNvSpPr/>
            <p:nvPr userDrawn="1"/>
          </p:nvSpPr>
          <p:spPr bwMode="gray">
            <a:xfrm rot="10800000">
              <a:off x="250187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Gleichschenkliges Dreieck 95"/>
            <p:cNvSpPr/>
            <p:nvPr userDrawn="1"/>
          </p:nvSpPr>
          <p:spPr bwMode="gray">
            <a:xfrm rot="10800000">
              <a:off x="44100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Gleichschenkliges Dreieck 96"/>
            <p:cNvSpPr/>
            <p:nvPr userDrawn="1"/>
          </p:nvSpPr>
          <p:spPr bwMode="gray">
            <a:xfrm rot="10800000">
              <a:off x="462595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Gleichschenkliges Dreieck 97"/>
            <p:cNvSpPr/>
            <p:nvPr userDrawn="1"/>
          </p:nvSpPr>
          <p:spPr bwMode="gray">
            <a:xfrm rot="10800000">
              <a:off x="65341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Gleichschenkliges Dreieck 98"/>
            <p:cNvSpPr/>
            <p:nvPr userDrawn="1"/>
          </p:nvSpPr>
          <p:spPr bwMode="gray">
            <a:xfrm rot="10800000">
              <a:off x="6750025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Gleichschenkliges Dreieck 99"/>
            <p:cNvSpPr/>
            <p:nvPr userDrawn="1"/>
          </p:nvSpPr>
          <p:spPr bwMode="gray">
            <a:xfrm rot="10800000">
              <a:off x="8658200" y="-117565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Gleichschenkliges Dreieck 100"/>
            <p:cNvSpPr/>
            <p:nvPr userDrawn="1"/>
          </p:nvSpPr>
          <p:spPr bwMode="gray">
            <a:xfrm rot="10800000" flipV="1">
              <a:off x="3778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Gleichschenkliges Dreieck 101"/>
            <p:cNvSpPr/>
            <p:nvPr userDrawn="1"/>
          </p:nvSpPr>
          <p:spPr bwMode="gray">
            <a:xfrm rot="10800000" flipV="1">
              <a:off x="22859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Gleichschenkliges Dreieck 102"/>
            <p:cNvSpPr/>
            <p:nvPr userDrawn="1"/>
          </p:nvSpPr>
          <p:spPr bwMode="gray">
            <a:xfrm rot="10800000" flipV="1">
              <a:off x="250187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Gleichschenkliges Dreieck 103"/>
            <p:cNvSpPr/>
            <p:nvPr userDrawn="1"/>
          </p:nvSpPr>
          <p:spPr bwMode="gray">
            <a:xfrm rot="10800000" flipV="1">
              <a:off x="44100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/>
            <p:cNvSpPr/>
            <p:nvPr userDrawn="1"/>
          </p:nvSpPr>
          <p:spPr bwMode="gray">
            <a:xfrm rot="10800000" flipV="1">
              <a:off x="462595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Gleichschenkliges Dreieck 105"/>
            <p:cNvSpPr/>
            <p:nvPr userDrawn="1"/>
          </p:nvSpPr>
          <p:spPr bwMode="gray">
            <a:xfrm rot="10800000" flipV="1">
              <a:off x="65341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Gleichschenkliges Dreieck 106"/>
            <p:cNvSpPr/>
            <p:nvPr userDrawn="1"/>
          </p:nvSpPr>
          <p:spPr bwMode="gray">
            <a:xfrm rot="10800000" flipV="1">
              <a:off x="6750025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Gleichschenkliges Dreieck 107"/>
            <p:cNvSpPr/>
            <p:nvPr userDrawn="1"/>
          </p:nvSpPr>
          <p:spPr bwMode="gray">
            <a:xfrm rot="10800000" flipV="1">
              <a:off x="8658200" y="5218050"/>
              <a:ext cx="108000" cy="54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/>
          <p:cNvGrpSpPr/>
          <p:nvPr/>
        </p:nvGrpSpPr>
        <p:grpSpPr bwMode="gray">
          <a:xfrm>
            <a:off x="8314684" y="4979194"/>
            <a:ext cx="397515" cy="143888"/>
            <a:chOff x="7165975" y="5967412"/>
            <a:chExt cx="1995488" cy="722313"/>
          </a:xfrm>
          <a:solidFill>
            <a:schemeClr val="accent1"/>
          </a:solidFill>
        </p:grpSpPr>
        <p:sp>
          <p:nvSpPr>
            <p:cNvPr id="110" name="Freeform 23"/>
            <p:cNvSpPr>
              <a:spLocks/>
            </p:cNvSpPr>
            <p:nvPr/>
          </p:nvSpPr>
          <p:spPr bwMode="gray">
            <a:xfrm>
              <a:off x="7165975" y="5967412"/>
              <a:ext cx="827088" cy="571500"/>
            </a:xfrm>
            <a:custGeom>
              <a:avLst/>
              <a:gdLst>
                <a:gd name="T0" fmla="*/ 647 w 1789"/>
                <a:gd name="T1" fmla="*/ 823 h 1237"/>
                <a:gd name="T2" fmla="*/ 595 w 1789"/>
                <a:gd name="T3" fmla="*/ 902 h 1237"/>
                <a:gd name="T4" fmla="*/ 387 w 1789"/>
                <a:gd name="T5" fmla="*/ 1223 h 1237"/>
                <a:gd name="T6" fmla="*/ 363 w 1789"/>
                <a:gd name="T7" fmla="*/ 1237 h 1237"/>
                <a:gd name="T8" fmla="*/ 18 w 1789"/>
                <a:gd name="T9" fmla="*/ 1237 h 1237"/>
                <a:gd name="T10" fmla="*/ 0 w 1789"/>
                <a:gd name="T11" fmla="*/ 1218 h 1237"/>
                <a:gd name="T12" fmla="*/ 0 w 1789"/>
                <a:gd name="T13" fmla="*/ 343 h 1237"/>
                <a:gd name="T14" fmla="*/ 19 w 1789"/>
                <a:gd name="T15" fmla="*/ 324 h 1237"/>
                <a:gd name="T16" fmla="*/ 299 w 1789"/>
                <a:gd name="T17" fmla="*/ 324 h 1237"/>
                <a:gd name="T18" fmla="*/ 319 w 1789"/>
                <a:gd name="T19" fmla="*/ 344 h 1237"/>
                <a:gd name="T20" fmla="*/ 319 w 1789"/>
                <a:gd name="T21" fmla="*/ 719 h 1237"/>
                <a:gd name="T22" fmla="*/ 321 w 1789"/>
                <a:gd name="T23" fmla="*/ 739 h 1237"/>
                <a:gd name="T24" fmla="*/ 369 w 1789"/>
                <a:gd name="T25" fmla="*/ 665 h 1237"/>
                <a:gd name="T26" fmla="*/ 582 w 1789"/>
                <a:gd name="T27" fmla="*/ 337 h 1237"/>
                <a:gd name="T28" fmla="*/ 608 w 1789"/>
                <a:gd name="T29" fmla="*/ 324 h 1237"/>
                <a:gd name="T30" fmla="*/ 950 w 1789"/>
                <a:gd name="T31" fmla="*/ 324 h 1237"/>
                <a:gd name="T32" fmla="*/ 969 w 1789"/>
                <a:gd name="T33" fmla="*/ 344 h 1237"/>
                <a:gd name="T34" fmla="*/ 969 w 1789"/>
                <a:gd name="T35" fmla="*/ 719 h 1237"/>
                <a:gd name="T36" fmla="*/ 969 w 1789"/>
                <a:gd name="T37" fmla="*/ 735 h 1237"/>
                <a:gd name="T38" fmla="*/ 977 w 1789"/>
                <a:gd name="T39" fmla="*/ 730 h 1237"/>
                <a:gd name="T40" fmla="*/ 1294 w 1789"/>
                <a:gd name="T41" fmla="*/ 242 h 1237"/>
                <a:gd name="T42" fmla="*/ 1298 w 1789"/>
                <a:gd name="T43" fmla="*/ 231 h 1237"/>
                <a:gd name="T44" fmla="*/ 1286 w 1789"/>
                <a:gd name="T45" fmla="*/ 229 h 1237"/>
                <a:gd name="T46" fmla="*/ 1175 w 1789"/>
                <a:gd name="T47" fmla="*/ 229 h 1237"/>
                <a:gd name="T48" fmla="*/ 1159 w 1789"/>
                <a:gd name="T49" fmla="*/ 226 h 1237"/>
                <a:gd name="T50" fmla="*/ 1190 w 1789"/>
                <a:gd name="T51" fmla="*/ 209 h 1237"/>
                <a:gd name="T52" fmla="*/ 1583 w 1789"/>
                <a:gd name="T53" fmla="*/ 26 h 1237"/>
                <a:gd name="T54" fmla="*/ 1629 w 1789"/>
                <a:gd name="T55" fmla="*/ 4 h 1237"/>
                <a:gd name="T56" fmla="*/ 1648 w 1789"/>
                <a:gd name="T57" fmla="*/ 9 h 1237"/>
                <a:gd name="T58" fmla="*/ 1782 w 1789"/>
                <a:gd name="T59" fmla="*/ 217 h 1237"/>
                <a:gd name="T60" fmla="*/ 1775 w 1789"/>
                <a:gd name="T61" fmla="*/ 229 h 1237"/>
                <a:gd name="T62" fmla="*/ 1700 w 1789"/>
                <a:gd name="T63" fmla="*/ 229 h 1237"/>
                <a:gd name="T64" fmla="*/ 1679 w 1789"/>
                <a:gd name="T65" fmla="*/ 240 h 1237"/>
                <a:gd name="T66" fmla="*/ 1419 w 1789"/>
                <a:gd name="T67" fmla="*/ 641 h 1237"/>
                <a:gd name="T68" fmla="*/ 1208 w 1789"/>
                <a:gd name="T69" fmla="*/ 965 h 1237"/>
                <a:gd name="T70" fmla="*/ 1043 w 1789"/>
                <a:gd name="T71" fmla="*/ 1221 h 1237"/>
                <a:gd name="T72" fmla="*/ 1013 w 1789"/>
                <a:gd name="T73" fmla="*/ 1237 h 1237"/>
                <a:gd name="T74" fmla="*/ 671 w 1789"/>
                <a:gd name="T75" fmla="*/ 1236 h 1237"/>
                <a:gd name="T76" fmla="*/ 651 w 1789"/>
                <a:gd name="T77" fmla="*/ 1215 h 1237"/>
                <a:gd name="T78" fmla="*/ 651 w 1789"/>
                <a:gd name="T79" fmla="*/ 842 h 1237"/>
                <a:gd name="T80" fmla="*/ 651 w 1789"/>
                <a:gd name="T81" fmla="*/ 824 h 1237"/>
                <a:gd name="T82" fmla="*/ 647 w 1789"/>
                <a:gd name="T83" fmla="*/ 823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9" h="1237">
                  <a:moveTo>
                    <a:pt x="647" y="823"/>
                  </a:moveTo>
                  <a:cubicBezTo>
                    <a:pt x="630" y="850"/>
                    <a:pt x="612" y="876"/>
                    <a:pt x="595" y="902"/>
                  </a:cubicBezTo>
                  <a:cubicBezTo>
                    <a:pt x="526" y="1009"/>
                    <a:pt x="456" y="1116"/>
                    <a:pt x="387" y="1223"/>
                  </a:cubicBezTo>
                  <a:cubicBezTo>
                    <a:pt x="381" y="1233"/>
                    <a:pt x="374" y="1237"/>
                    <a:pt x="363" y="1237"/>
                  </a:cubicBezTo>
                  <a:cubicBezTo>
                    <a:pt x="248" y="1236"/>
                    <a:pt x="133" y="1236"/>
                    <a:pt x="18" y="1237"/>
                  </a:cubicBezTo>
                  <a:cubicBezTo>
                    <a:pt x="4" y="1237"/>
                    <a:pt x="0" y="1232"/>
                    <a:pt x="0" y="1218"/>
                  </a:cubicBezTo>
                  <a:cubicBezTo>
                    <a:pt x="0" y="926"/>
                    <a:pt x="0" y="634"/>
                    <a:pt x="0" y="343"/>
                  </a:cubicBezTo>
                  <a:cubicBezTo>
                    <a:pt x="0" y="328"/>
                    <a:pt x="5" y="324"/>
                    <a:pt x="19" y="324"/>
                  </a:cubicBezTo>
                  <a:cubicBezTo>
                    <a:pt x="112" y="324"/>
                    <a:pt x="206" y="325"/>
                    <a:pt x="299" y="324"/>
                  </a:cubicBezTo>
                  <a:cubicBezTo>
                    <a:pt x="315" y="324"/>
                    <a:pt x="319" y="329"/>
                    <a:pt x="319" y="344"/>
                  </a:cubicBezTo>
                  <a:cubicBezTo>
                    <a:pt x="318" y="469"/>
                    <a:pt x="319" y="594"/>
                    <a:pt x="319" y="719"/>
                  </a:cubicBezTo>
                  <a:cubicBezTo>
                    <a:pt x="319" y="725"/>
                    <a:pt x="317" y="731"/>
                    <a:pt x="321" y="739"/>
                  </a:cubicBezTo>
                  <a:cubicBezTo>
                    <a:pt x="337" y="713"/>
                    <a:pt x="353" y="690"/>
                    <a:pt x="369" y="665"/>
                  </a:cubicBezTo>
                  <a:cubicBezTo>
                    <a:pt x="440" y="556"/>
                    <a:pt x="511" y="447"/>
                    <a:pt x="582" y="337"/>
                  </a:cubicBezTo>
                  <a:cubicBezTo>
                    <a:pt x="588" y="327"/>
                    <a:pt x="596" y="324"/>
                    <a:pt x="608" y="324"/>
                  </a:cubicBezTo>
                  <a:cubicBezTo>
                    <a:pt x="722" y="324"/>
                    <a:pt x="836" y="324"/>
                    <a:pt x="950" y="324"/>
                  </a:cubicBezTo>
                  <a:cubicBezTo>
                    <a:pt x="968" y="324"/>
                    <a:pt x="969" y="325"/>
                    <a:pt x="969" y="344"/>
                  </a:cubicBezTo>
                  <a:cubicBezTo>
                    <a:pt x="969" y="469"/>
                    <a:pt x="969" y="594"/>
                    <a:pt x="969" y="719"/>
                  </a:cubicBezTo>
                  <a:cubicBezTo>
                    <a:pt x="969" y="724"/>
                    <a:pt x="969" y="730"/>
                    <a:pt x="969" y="735"/>
                  </a:cubicBezTo>
                  <a:cubicBezTo>
                    <a:pt x="975" y="737"/>
                    <a:pt x="976" y="732"/>
                    <a:pt x="977" y="730"/>
                  </a:cubicBezTo>
                  <a:cubicBezTo>
                    <a:pt x="1083" y="567"/>
                    <a:pt x="1188" y="404"/>
                    <a:pt x="1294" y="242"/>
                  </a:cubicBezTo>
                  <a:cubicBezTo>
                    <a:pt x="1296" y="238"/>
                    <a:pt x="1300" y="235"/>
                    <a:pt x="1298" y="231"/>
                  </a:cubicBezTo>
                  <a:cubicBezTo>
                    <a:pt x="1295" y="227"/>
                    <a:pt x="1290" y="229"/>
                    <a:pt x="1286" y="229"/>
                  </a:cubicBezTo>
                  <a:cubicBezTo>
                    <a:pt x="1249" y="229"/>
                    <a:pt x="1212" y="229"/>
                    <a:pt x="1175" y="229"/>
                  </a:cubicBezTo>
                  <a:cubicBezTo>
                    <a:pt x="1170" y="229"/>
                    <a:pt x="1165" y="230"/>
                    <a:pt x="1159" y="226"/>
                  </a:cubicBezTo>
                  <a:cubicBezTo>
                    <a:pt x="1169" y="218"/>
                    <a:pt x="1180" y="214"/>
                    <a:pt x="1190" y="209"/>
                  </a:cubicBezTo>
                  <a:cubicBezTo>
                    <a:pt x="1321" y="148"/>
                    <a:pt x="1452" y="87"/>
                    <a:pt x="1583" y="26"/>
                  </a:cubicBezTo>
                  <a:cubicBezTo>
                    <a:pt x="1598" y="19"/>
                    <a:pt x="1614" y="12"/>
                    <a:pt x="1629" y="4"/>
                  </a:cubicBezTo>
                  <a:cubicBezTo>
                    <a:pt x="1637" y="0"/>
                    <a:pt x="1643" y="1"/>
                    <a:pt x="1648" y="9"/>
                  </a:cubicBezTo>
                  <a:cubicBezTo>
                    <a:pt x="1693" y="78"/>
                    <a:pt x="1737" y="147"/>
                    <a:pt x="1782" y="217"/>
                  </a:cubicBezTo>
                  <a:cubicBezTo>
                    <a:pt x="1789" y="226"/>
                    <a:pt x="1785" y="229"/>
                    <a:pt x="1775" y="229"/>
                  </a:cubicBezTo>
                  <a:cubicBezTo>
                    <a:pt x="1750" y="229"/>
                    <a:pt x="1725" y="229"/>
                    <a:pt x="1700" y="229"/>
                  </a:cubicBezTo>
                  <a:cubicBezTo>
                    <a:pt x="1691" y="228"/>
                    <a:pt x="1684" y="232"/>
                    <a:pt x="1679" y="240"/>
                  </a:cubicBezTo>
                  <a:cubicBezTo>
                    <a:pt x="1592" y="374"/>
                    <a:pt x="1505" y="507"/>
                    <a:pt x="1419" y="641"/>
                  </a:cubicBezTo>
                  <a:cubicBezTo>
                    <a:pt x="1348" y="749"/>
                    <a:pt x="1278" y="857"/>
                    <a:pt x="1208" y="965"/>
                  </a:cubicBezTo>
                  <a:cubicBezTo>
                    <a:pt x="1153" y="1050"/>
                    <a:pt x="1097" y="1135"/>
                    <a:pt x="1043" y="1221"/>
                  </a:cubicBezTo>
                  <a:cubicBezTo>
                    <a:pt x="1035" y="1232"/>
                    <a:pt x="1027" y="1237"/>
                    <a:pt x="1013" y="1237"/>
                  </a:cubicBezTo>
                  <a:cubicBezTo>
                    <a:pt x="899" y="1236"/>
                    <a:pt x="785" y="1236"/>
                    <a:pt x="671" y="1236"/>
                  </a:cubicBezTo>
                  <a:cubicBezTo>
                    <a:pt x="651" y="1236"/>
                    <a:pt x="651" y="1236"/>
                    <a:pt x="651" y="1215"/>
                  </a:cubicBezTo>
                  <a:cubicBezTo>
                    <a:pt x="651" y="1091"/>
                    <a:pt x="651" y="966"/>
                    <a:pt x="651" y="842"/>
                  </a:cubicBezTo>
                  <a:cubicBezTo>
                    <a:pt x="651" y="836"/>
                    <a:pt x="651" y="830"/>
                    <a:pt x="651" y="824"/>
                  </a:cubicBezTo>
                  <a:cubicBezTo>
                    <a:pt x="649" y="824"/>
                    <a:pt x="648" y="824"/>
                    <a:pt x="647" y="8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gray">
            <a:xfrm>
              <a:off x="7618413" y="6118225"/>
              <a:ext cx="601663" cy="571500"/>
            </a:xfrm>
            <a:custGeom>
              <a:avLst/>
              <a:gdLst>
                <a:gd name="T0" fmla="*/ 631 w 1302"/>
                <a:gd name="T1" fmla="*/ 1012 h 1237"/>
                <a:gd name="T2" fmla="*/ 579 w 1302"/>
                <a:gd name="T3" fmla="*/ 1036 h 1237"/>
                <a:gd name="T4" fmla="*/ 226 w 1302"/>
                <a:gd name="T5" fmla="*/ 1201 h 1237"/>
                <a:gd name="T6" fmla="*/ 160 w 1302"/>
                <a:gd name="T7" fmla="*/ 1232 h 1237"/>
                <a:gd name="T8" fmla="*/ 140 w 1302"/>
                <a:gd name="T9" fmla="*/ 1226 h 1237"/>
                <a:gd name="T10" fmla="*/ 7 w 1302"/>
                <a:gd name="T11" fmla="*/ 1021 h 1237"/>
                <a:gd name="T12" fmla="*/ 15 w 1302"/>
                <a:gd name="T13" fmla="*/ 1008 h 1237"/>
                <a:gd name="T14" fmla="*/ 100 w 1302"/>
                <a:gd name="T15" fmla="*/ 1008 h 1237"/>
                <a:gd name="T16" fmla="*/ 121 w 1302"/>
                <a:gd name="T17" fmla="*/ 997 h 1237"/>
                <a:gd name="T18" fmla="*/ 644 w 1302"/>
                <a:gd name="T19" fmla="*/ 191 h 1237"/>
                <a:gd name="T20" fmla="*/ 760 w 1302"/>
                <a:gd name="T21" fmla="*/ 12 h 1237"/>
                <a:gd name="T22" fmla="*/ 782 w 1302"/>
                <a:gd name="T23" fmla="*/ 0 h 1237"/>
                <a:gd name="T24" fmla="*/ 1283 w 1302"/>
                <a:gd name="T25" fmla="*/ 0 h 1237"/>
                <a:gd name="T26" fmla="*/ 1302 w 1302"/>
                <a:gd name="T27" fmla="*/ 21 h 1237"/>
                <a:gd name="T28" fmla="*/ 1302 w 1302"/>
                <a:gd name="T29" fmla="*/ 391 h 1237"/>
                <a:gd name="T30" fmla="*/ 1302 w 1302"/>
                <a:gd name="T31" fmla="*/ 888 h 1237"/>
                <a:gd name="T32" fmla="*/ 1278 w 1302"/>
                <a:gd name="T33" fmla="*/ 912 h 1237"/>
                <a:gd name="T34" fmla="*/ 1005 w 1302"/>
                <a:gd name="T35" fmla="*/ 912 h 1237"/>
                <a:gd name="T36" fmla="*/ 981 w 1302"/>
                <a:gd name="T37" fmla="*/ 889 h 1237"/>
                <a:gd name="T38" fmla="*/ 981 w 1302"/>
                <a:gd name="T39" fmla="*/ 771 h 1237"/>
                <a:gd name="T40" fmla="*/ 964 w 1302"/>
                <a:gd name="T41" fmla="*/ 754 h 1237"/>
                <a:gd name="T42" fmla="*/ 673 w 1302"/>
                <a:gd name="T43" fmla="*/ 754 h 1237"/>
                <a:gd name="T44" fmla="*/ 651 w 1302"/>
                <a:gd name="T45" fmla="*/ 766 h 1237"/>
                <a:gd name="T46" fmla="*/ 502 w 1302"/>
                <a:gd name="T47" fmla="*/ 995 h 1237"/>
                <a:gd name="T48" fmla="*/ 509 w 1302"/>
                <a:gd name="T49" fmla="*/ 1008 h 1237"/>
                <a:gd name="T50" fmla="*/ 613 w 1302"/>
                <a:gd name="T51" fmla="*/ 1008 h 1237"/>
                <a:gd name="T52" fmla="*/ 631 w 1302"/>
                <a:gd name="T53" fmla="*/ 1012 h 1237"/>
                <a:gd name="T54" fmla="*/ 981 w 1302"/>
                <a:gd name="T55" fmla="*/ 265 h 1237"/>
                <a:gd name="T56" fmla="*/ 970 w 1302"/>
                <a:gd name="T57" fmla="*/ 274 h 1237"/>
                <a:gd name="T58" fmla="*/ 770 w 1302"/>
                <a:gd name="T59" fmla="*/ 582 h 1237"/>
                <a:gd name="T60" fmla="*/ 767 w 1302"/>
                <a:gd name="T61" fmla="*/ 591 h 1237"/>
                <a:gd name="T62" fmla="*/ 777 w 1302"/>
                <a:gd name="T63" fmla="*/ 594 h 1237"/>
                <a:gd name="T64" fmla="*/ 960 w 1302"/>
                <a:gd name="T65" fmla="*/ 594 h 1237"/>
                <a:gd name="T66" fmla="*/ 981 w 1302"/>
                <a:gd name="T67" fmla="*/ 573 h 1237"/>
                <a:gd name="T68" fmla="*/ 981 w 1302"/>
                <a:gd name="T69" fmla="*/ 281 h 1237"/>
                <a:gd name="T70" fmla="*/ 981 w 1302"/>
                <a:gd name="T71" fmla="*/ 26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2" h="1237">
                  <a:moveTo>
                    <a:pt x="631" y="1012"/>
                  </a:moveTo>
                  <a:cubicBezTo>
                    <a:pt x="613" y="1020"/>
                    <a:pt x="596" y="1028"/>
                    <a:pt x="579" y="1036"/>
                  </a:cubicBezTo>
                  <a:cubicBezTo>
                    <a:pt x="462" y="1091"/>
                    <a:pt x="344" y="1146"/>
                    <a:pt x="226" y="1201"/>
                  </a:cubicBezTo>
                  <a:cubicBezTo>
                    <a:pt x="204" y="1212"/>
                    <a:pt x="182" y="1221"/>
                    <a:pt x="160" y="1232"/>
                  </a:cubicBezTo>
                  <a:cubicBezTo>
                    <a:pt x="150" y="1237"/>
                    <a:pt x="145" y="1235"/>
                    <a:pt x="140" y="1226"/>
                  </a:cubicBezTo>
                  <a:cubicBezTo>
                    <a:pt x="96" y="1158"/>
                    <a:pt x="51" y="1089"/>
                    <a:pt x="7" y="1021"/>
                  </a:cubicBezTo>
                  <a:cubicBezTo>
                    <a:pt x="0" y="1010"/>
                    <a:pt x="3" y="1008"/>
                    <a:pt x="15" y="1008"/>
                  </a:cubicBezTo>
                  <a:cubicBezTo>
                    <a:pt x="43" y="1008"/>
                    <a:pt x="72" y="1008"/>
                    <a:pt x="100" y="1008"/>
                  </a:cubicBezTo>
                  <a:cubicBezTo>
                    <a:pt x="110" y="1008"/>
                    <a:pt x="116" y="1005"/>
                    <a:pt x="121" y="997"/>
                  </a:cubicBezTo>
                  <a:cubicBezTo>
                    <a:pt x="295" y="728"/>
                    <a:pt x="470" y="459"/>
                    <a:pt x="644" y="191"/>
                  </a:cubicBezTo>
                  <a:cubicBezTo>
                    <a:pt x="683" y="131"/>
                    <a:pt x="722" y="72"/>
                    <a:pt x="760" y="12"/>
                  </a:cubicBezTo>
                  <a:cubicBezTo>
                    <a:pt x="766" y="3"/>
                    <a:pt x="772" y="0"/>
                    <a:pt x="782" y="0"/>
                  </a:cubicBezTo>
                  <a:cubicBezTo>
                    <a:pt x="949" y="0"/>
                    <a:pt x="1116" y="0"/>
                    <a:pt x="1283" y="0"/>
                  </a:cubicBezTo>
                  <a:cubicBezTo>
                    <a:pt x="1299" y="0"/>
                    <a:pt x="1302" y="7"/>
                    <a:pt x="1302" y="21"/>
                  </a:cubicBezTo>
                  <a:cubicBezTo>
                    <a:pt x="1301" y="145"/>
                    <a:pt x="1302" y="268"/>
                    <a:pt x="1302" y="391"/>
                  </a:cubicBezTo>
                  <a:cubicBezTo>
                    <a:pt x="1302" y="557"/>
                    <a:pt x="1302" y="722"/>
                    <a:pt x="1302" y="888"/>
                  </a:cubicBezTo>
                  <a:cubicBezTo>
                    <a:pt x="1302" y="912"/>
                    <a:pt x="1301" y="912"/>
                    <a:pt x="1278" y="912"/>
                  </a:cubicBezTo>
                  <a:cubicBezTo>
                    <a:pt x="1187" y="912"/>
                    <a:pt x="1096" y="912"/>
                    <a:pt x="1005" y="912"/>
                  </a:cubicBezTo>
                  <a:cubicBezTo>
                    <a:pt x="981" y="912"/>
                    <a:pt x="981" y="912"/>
                    <a:pt x="981" y="889"/>
                  </a:cubicBezTo>
                  <a:cubicBezTo>
                    <a:pt x="981" y="850"/>
                    <a:pt x="981" y="810"/>
                    <a:pt x="981" y="771"/>
                  </a:cubicBezTo>
                  <a:cubicBezTo>
                    <a:pt x="981" y="758"/>
                    <a:pt x="977" y="754"/>
                    <a:pt x="964" y="754"/>
                  </a:cubicBezTo>
                  <a:cubicBezTo>
                    <a:pt x="867" y="754"/>
                    <a:pt x="770" y="754"/>
                    <a:pt x="673" y="754"/>
                  </a:cubicBezTo>
                  <a:cubicBezTo>
                    <a:pt x="662" y="754"/>
                    <a:pt x="656" y="757"/>
                    <a:pt x="651" y="766"/>
                  </a:cubicBezTo>
                  <a:cubicBezTo>
                    <a:pt x="602" y="842"/>
                    <a:pt x="552" y="918"/>
                    <a:pt x="502" y="995"/>
                  </a:cubicBezTo>
                  <a:cubicBezTo>
                    <a:pt x="495" y="1005"/>
                    <a:pt x="497" y="1008"/>
                    <a:pt x="509" y="1008"/>
                  </a:cubicBezTo>
                  <a:cubicBezTo>
                    <a:pt x="544" y="1008"/>
                    <a:pt x="578" y="1008"/>
                    <a:pt x="613" y="1008"/>
                  </a:cubicBezTo>
                  <a:cubicBezTo>
                    <a:pt x="618" y="1008"/>
                    <a:pt x="624" y="1006"/>
                    <a:pt x="631" y="1012"/>
                  </a:cubicBezTo>
                  <a:close/>
                  <a:moveTo>
                    <a:pt x="981" y="265"/>
                  </a:moveTo>
                  <a:cubicBezTo>
                    <a:pt x="974" y="267"/>
                    <a:pt x="972" y="271"/>
                    <a:pt x="970" y="274"/>
                  </a:cubicBezTo>
                  <a:cubicBezTo>
                    <a:pt x="904" y="377"/>
                    <a:pt x="837" y="479"/>
                    <a:pt x="770" y="582"/>
                  </a:cubicBezTo>
                  <a:cubicBezTo>
                    <a:pt x="769" y="585"/>
                    <a:pt x="766" y="589"/>
                    <a:pt x="767" y="591"/>
                  </a:cubicBezTo>
                  <a:cubicBezTo>
                    <a:pt x="768" y="596"/>
                    <a:pt x="773" y="594"/>
                    <a:pt x="777" y="594"/>
                  </a:cubicBezTo>
                  <a:cubicBezTo>
                    <a:pt x="838" y="594"/>
                    <a:pt x="899" y="594"/>
                    <a:pt x="960" y="594"/>
                  </a:cubicBezTo>
                  <a:cubicBezTo>
                    <a:pt x="981" y="594"/>
                    <a:pt x="981" y="594"/>
                    <a:pt x="981" y="573"/>
                  </a:cubicBezTo>
                  <a:cubicBezTo>
                    <a:pt x="981" y="476"/>
                    <a:pt x="981" y="378"/>
                    <a:pt x="981" y="281"/>
                  </a:cubicBezTo>
                  <a:cubicBezTo>
                    <a:pt x="981" y="276"/>
                    <a:pt x="981" y="271"/>
                    <a:pt x="98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25"/>
            <p:cNvSpPr>
              <a:spLocks noEditPoints="1"/>
            </p:cNvSpPr>
            <p:nvPr/>
          </p:nvSpPr>
          <p:spPr bwMode="gray">
            <a:xfrm>
              <a:off x="8740775" y="6118225"/>
              <a:ext cx="420688" cy="420688"/>
            </a:xfrm>
            <a:custGeom>
              <a:avLst/>
              <a:gdLst>
                <a:gd name="T0" fmla="*/ 912 w 912"/>
                <a:gd name="T1" fmla="*/ 458 h 912"/>
                <a:gd name="T2" fmla="*/ 912 w 912"/>
                <a:gd name="T3" fmla="*/ 789 h 912"/>
                <a:gd name="T4" fmla="*/ 789 w 912"/>
                <a:gd name="T5" fmla="*/ 912 h 912"/>
                <a:gd name="T6" fmla="*/ 130 w 912"/>
                <a:gd name="T7" fmla="*/ 912 h 912"/>
                <a:gd name="T8" fmla="*/ 0 w 912"/>
                <a:gd name="T9" fmla="*/ 782 h 912"/>
                <a:gd name="T10" fmla="*/ 0 w 912"/>
                <a:gd name="T11" fmla="*/ 404 h 912"/>
                <a:gd name="T12" fmla="*/ 0 w 912"/>
                <a:gd name="T13" fmla="*/ 130 h 912"/>
                <a:gd name="T14" fmla="*/ 37 w 912"/>
                <a:gd name="T15" fmla="*/ 35 h 912"/>
                <a:gd name="T16" fmla="*/ 120 w 912"/>
                <a:gd name="T17" fmla="*/ 0 h 912"/>
                <a:gd name="T18" fmla="*/ 794 w 912"/>
                <a:gd name="T19" fmla="*/ 0 h 912"/>
                <a:gd name="T20" fmla="*/ 912 w 912"/>
                <a:gd name="T21" fmla="*/ 120 h 912"/>
                <a:gd name="T22" fmla="*/ 912 w 912"/>
                <a:gd name="T23" fmla="*/ 458 h 912"/>
                <a:gd name="T24" fmla="*/ 593 w 912"/>
                <a:gd name="T25" fmla="*/ 456 h 912"/>
                <a:gd name="T26" fmla="*/ 593 w 912"/>
                <a:gd name="T27" fmla="*/ 338 h 912"/>
                <a:gd name="T28" fmla="*/ 575 w 912"/>
                <a:gd name="T29" fmla="*/ 319 h 912"/>
                <a:gd name="T30" fmla="*/ 338 w 912"/>
                <a:gd name="T31" fmla="*/ 319 h 912"/>
                <a:gd name="T32" fmla="*/ 320 w 912"/>
                <a:gd name="T33" fmla="*/ 337 h 912"/>
                <a:gd name="T34" fmla="*/ 320 w 912"/>
                <a:gd name="T35" fmla="*/ 576 h 912"/>
                <a:gd name="T36" fmla="*/ 337 w 912"/>
                <a:gd name="T37" fmla="*/ 594 h 912"/>
                <a:gd name="T38" fmla="*/ 577 w 912"/>
                <a:gd name="T39" fmla="*/ 594 h 912"/>
                <a:gd name="T40" fmla="*/ 593 w 912"/>
                <a:gd name="T41" fmla="*/ 578 h 912"/>
                <a:gd name="T42" fmla="*/ 593 w 912"/>
                <a:gd name="T43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2" h="912">
                  <a:moveTo>
                    <a:pt x="912" y="458"/>
                  </a:moveTo>
                  <a:cubicBezTo>
                    <a:pt x="912" y="568"/>
                    <a:pt x="912" y="679"/>
                    <a:pt x="912" y="789"/>
                  </a:cubicBezTo>
                  <a:cubicBezTo>
                    <a:pt x="912" y="860"/>
                    <a:pt x="859" y="912"/>
                    <a:pt x="789" y="912"/>
                  </a:cubicBezTo>
                  <a:cubicBezTo>
                    <a:pt x="569" y="912"/>
                    <a:pt x="350" y="912"/>
                    <a:pt x="130" y="912"/>
                  </a:cubicBezTo>
                  <a:cubicBezTo>
                    <a:pt x="51" y="912"/>
                    <a:pt x="0" y="862"/>
                    <a:pt x="0" y="782"/>
                  </a:cubicBezTo>
                  <a:cubicBezTo>
                    <a:pt x="0" y="656"/>
                    <a:pt x="0" y="530"/>
                    <a:pt x="0" y="404"/>
                  </a:cubicBezTo>
                  <a:cubicBezTo>
                    <a:pt x="0" y="312"/>
                    <a:pt x="0" y="221"/>
                    <a:pt x="0" y="130"/>
                  </a:cubicBezTo>
                  <a:cubicBezTo>
                    <a:pt x="0" y="93"/>
                    <a:pt x="10" y="61"/>
                    <a:pt x="37" y="35"/>
                  </a:cubicBezTo>
                  <a:cubicBezTo>
                    <a:pt x="60" y="12"/>
                    <a:pt x="88" y="1"/>
                    <a:pt x="120" y="0"/>
                  </a:cubicBezTo>
                  <a:cubicBezTo>
                    <a:pt x="345" y="0"/>
                    <a:pt x="569" y="0"/>
                    <a:pt x="794" y="0"/>
                  </a:cubicBezTo>
                  <a:cubicBezTo>
                    <a:pt x="860" y="1"/>
                    <a:pt x="912" y="55"/>
                    <a:pt x="912" y="120"/>
                  </a:cubicBezTo>
                  <a:cubicBezTo>
                    <a:pt x="912" y="233"/>
                    <a:pt x="912" y="345"/>
                    <a:pt x="912" y="458"/>
                  </a:cubicBezTo>
                  <a:close/>
                  <a:moveTo>
                    <a:pt x="593" y="456"/>
                  </a:moveTo>
                  <a:cubicBezTo>
                    <a:pt x="593" y="417"/>
                    <a:pt x="593" y="377"/>
                    <a:pt x="593" y="338"/>
                  </a:cubicBezTo>
                  <a:cubicBezTo>
                    <a:pt x="594" y="324"/>
                    <a:pt x="590" y="318"/>
                    <a:pt x="575" y="319"/>
                  </a:cubicBezTo>
                  <a:cubicBezTo>
                    <a:pt x="496" y="319"/>
                    <a:pt x="417" y="319"/>
                    <a:pt x="338" y="319"/>
                  </a:cubicBezTo>
                  <a:cubicBezTo>
                    <a:pt x="325" y="319"/>
                    <a:pt x="320" y="323"/>
                    <a:pt x="320" y="337"/>
                  </a:cubicBezTo>
                  <a:cubicBezTo>
                    <a:pt x="321" y="416"/>
                    <a:pt x="321" y="496"/>
                    <a:pt x="320" y="576"/>
                  </a:cubicBezTo>
                  <a:cubicBezTo>
                    <a:pt x="320" y="589"/>
                    <a:pt x="324" y="594"/>
                    <a:pt x="337" y="594"/>
                  </a:cubicBezTo>
                  <a:cubicBezTo>
                    <a:pt x="417" y="593"/>
                    <a:pt x="497" y="593"/>
                    <a:pt x="577" y="594"/>
                  </a:cubicBezTo>
                  <a:cubicBezTo>
                    <a:pt x="589" y="594"/>
                    <a:pt x="593" y="590"/>
                    <a:pt x="593" y="578"/>
                  </a:cubicBezTo>
                  <a:cubicBezTo>
                    <a:pt x="593" y="537"/>
                    <a:pt x="593" y="497"/>
                    <a:pt x="593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gray">
            <a:xfrm>
              <a:off x="8269288" y="6118225"/>
              <a:ext cx="422275" cy="420688"/>
            </a:xfrm>
            <a:custGeom>
              <a:avLst/>
              <a:gdLst>
                <a:gd name="T0" fmla="*/ 505 w 911"/>
                <a:gd name="T1" fmla="*/ 0 h 912"/>
                <a:gd name="T2" fmla="*/ 887 w 911"/>
                <a:gd name="T3" fmla="*/ 0 h 912"/>
                <a:gd name="T4" fmla="*/ 910 w 911"/>
                <a:gd name="T5" fmla="*/ 22 h 912"/>
                <a:gd name="T6" fmla="*/ 910 w 911"/>
                <a:gd name="T7" fmla="*/ 298 h 912"/>
                <a:gd name="T8" fmla="*/ 889 w 911"/>
                <a:gd name="T9" fmla="*/ 319 h 912"/>
                <a:gd name="T10" fmla="*/ 342 w 911"/>
                <a:gd name="T11" fmla="*/ 319 h 912"/>
                <a:gd name="T12" fmla="*/ 319 w 911"/>
                <a:gd name="T13" fmla="*/ 342 h 912"/>
                <a:gd name="T14" fmla="*/ 318 w 911"/>
                <a:gd name="T15" fmla="*/ 575 h 912"/>
                <a:gd name="T16" fmla="*/ 338 w 911"/>
                <a:gd name="T17" fmla="*/ 594 h 912"/>
                <a:gd name="T18" fmla="*/ 572 w 911"/>
                <a:gd name="T19" fmla="*/ 594 h 912"/>
                <a:gd name="T20" fmla="*/ 592 w 911"/>
                <a:gd name="T21" fmla="*/ 574 h 912"/>
                <a:gd name="T22" fmla="*/ 591 w 911"/>
                <a:gd name="T23" fmla="*/ 529 h 912"/>
                <a:gd name="T24" fmla="*/ 570 w 911"/>
                <a:gd name="T25" fmla="*/ 507 h 912"/>
                <a:gd name="T26" fmla="*/ 473 w 911"/>
                <a:gd name="T27" fmla="*/ 508 h 912"/>
                <a:gd name="T28" fmla="*/ 453 w 911"/>
                <a:gd name="T29" fmla="*/ 489 h 912"/>
                <a:gd name="T30" fmla="*/ 453 w 911"/>
                <a:gd name="T31" fmla="*/ 420 h 912"/>
                <a:gd name="T32" fmla="*/ 469 w 911"/>
                <a:gd name="T33" fmla="*/ 405 h 912"/>
                <a:gd name="T34" fmla="*/ 895 w 911"/>
                <a:gd name="T35" fmla="*/ 405 h 912"/>
                <a:gd name="T36" fmla="*/ 910 w 911"/>
                <a:gd name="T37" fmla="*/ 421 h 912"/>
                <a:gd name="T38" fmla="*/ 910 w 911"/>
                <a:gd name="T39" fmla="*/ 802 h 912"/>
                <a:gd name="T40" fmla="*/ 788 w 911"/>
                <a:gd name="T41" fmla="*/ 912 h 912"/>
                <a:gd name="T42" fmla="*/ 233 w 911"/>
                <a:gd name="T43" fmla="*/ 912 h 912"/>
                <a:gd name="T44" fmla="*/ 122 w 911"/>
                <a:gd name="T45" fmla="*/ 912 h 912"/>
                <a:gd name="T46" fmla="*/ 0 w 911"/>
                <a:gd name="T47" fmla="*/ 790 h 912"/>
                <a:gd name="T48" fmla="*/ 0 w 911"/>
                <a:gd name="T49" fmla="*/ 123 h 912"/>
                <a:gd name="T50" fmla="*/ 122 w 911"/>
                <a:gd name="T51" fmla="*/ 0 h 912"/>
                <a:gd name="T52" fmla="*/ 505 w 911"/>
                <a:gd name="T53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1" h="912">
                  <a:moveTo>
                    <a:pt x="505" y="0"/>
                  </a:moveTo>
                  <a:cubicBezTo>
                    <a:pt x="632" y="0"/>
                    <a:pt x="760" y="0"/>
                    <a:pt x="887" y="0"/>
                  </a:cubicBezTo>
                  <a:cubicBezTo>
                    <a:pt x="910" y="0"/>
                    <a:pt x="910" y="0"/>
                    <a:pt x="910" y="22"/>
                  </a:cubicBezTo>
                  <a:cubicBezTo>
                    <a:pt x="910" y="114"/>
                    <a:pt x="910" y="206"/>
                    <a:pt x="910" y="298"/>
                  </a:cubicBezTo>
                  <a:cubicBezTo>
                    <a:pt x="910" y="319"/>
                    <a:pt x="910" y="319"/>
                    <a:pt x="889" y="319"/>
                  </a:cubicBezTo>
                  <a:cubicBezTo>
                    <a:pt x="707" y="319"/>
                    <a:pt x="524" y="319"/>
                    <a:pt x="342" y="319"/>
                  </a:cubicBezTo>
                  <a:cubicBezTo>
                    <a:pt x="319" y="319"/>
                    <a:pt x="319" y="319"/>
                    <a:pt x="319" y="342"/>
                  </a:cubicBezTo>
                  <a:cubicBezTo>
                    <a:pt x="319" y="420"/>
                    <a:pt x="319" y="497"/>
                    <a:pt x="318" y="575"/>
                  </a:cubicBezTo>
                  <a:cubicBezTo>
                    <a:pt x="318" y="590"/>
                    <a:pt x="323" y="594"/>
                    <a:pt x="338" y="594"/>
                  </a:cubicBezTo>
                  <a:cubicBezTo>
                    <a:pt x="416" y="593"/>
                    <a:pt x="494" y="593"/>
                    <a:pt x="572" y="594"/>
                  </a:cubicBezTo>
                  <a:cubicBezTo>
                    <a:pt x="587" y="594"/>
                    <a:pt x="593" y="590"/>
                    <a:pt x="592" y="574"/>
                  </a:cubicBezTo>
                  <a:cubicBezTo>
                    <a:pt x="591" y="559"/>
                    <a:pt x="592" y="544"/>
                    <a:pt x="591" y="529"/>
                  </a:cubicBezTo>
                  <a:cubicBezTo>
                    <a:pt x="591" y="508"/>
                    <a:pt x="591" y="507"/>
                    <a:pt x="570" y="507"/>
                  </a:cubicBezTo>
                  <a:cubicBezTo>
                    <a:pt x="538" y="507"/>
                    <a:pt x="505" y="507"/>
                    <a:pt x="473" y="508"/>
                  </a:cubicBezTo>
                  <a:cubicBezTo>
                    <a:pt x="459" y="508"/>
                    <a:pt x="453" y="504"/>
                    <a:pt x="453" y="489"/>
                  </a:cubicBezTo>
                  <a:cubicBezTo>
                    <a:pt x="454" y="466"/>
                    <a:pt x="454" y="443"/>
                    <a:pt x="453" y="420"/>
                  </a:cubicBezTo>
                  <a:cubicBezTo>
                    <a:pt x="453" y="409"/>
                    <a:pt x="458" y="405"/>
                    <a:pt x="469" y="405"/>
                  </a:cubicBezTo>
                  <a:cubicBezTo>
                    <a:pt x="611" y="405"/>
                    <a:pt x="753" y="405"/>
                    <a:pt x="895" y="405"/>
                  </a:cubicBezTo>
                  <a:cubicBezTo>
                    <a:pt x="906" y="405"/>
                    <a:pt x="910" y="409"/>
                    <a:pt x="910" y="421"/>
                  </a:cubicBezTo>
                  <a:cubicBezTo>
                    <a:pt x="910" y="548"/>
                    <a:pt x="911" y="675"/>
                    <a:pt x="910" y="802"/>
                  </a:cubicBezTo>
                  <a:cubicBezTo>
                    <a:pt x="909" y="862"/>
                    <a:pt x="853" y="912"/>
                    <a:pt x="788" y="912"/>
                  </a:cubicBezTo>
                  <a:cubicBezTo>
                    <a:pt x="603" y="912"/>
                    <a:pt x="418" y="912"/>
                    <a:pt x="233" y="912"/>
                  </a:cubicBezTo>
                  <a:cubicBezTo>
                    <a:pt x="196" y="912"/>
                    <a:pt x="159" y="912"/>
                    <a:pt x="122" y="912"/>
                  </a:cubicBezTo>
                  <a:cubicBezTo>
                    <a:pt x="52" y="912"/>
                    <a:pt x="0" y="860"/>
                    <a:pt x="0" y="790"/>
                  </a:cubicBezTo>
                  <a:cubicBezTo>
                    <a:pt x="0" y="568"/>
                    <a:pt x="0" y="345"/>
                    <a:pt x="0" y="123"/>
                  </a:cubicBezTo>
                  <a:cubicBezTo>
                    <a:pt x="0" y="53"/>
                    <a:pt x="52" y="0"/>
                    <a:pt x="122" y="0"/>
                  </a:cubicBezTo>
                  <a:cubicBezTo>
                    <a:pt x="250" y="0"/>
                    <a:pt x="377" y="0"/>
                    <a:pt x="5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144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6" r:id="rId10"/>
    <p:sldLayoutId id="2147483667" r:id="rId11"/>
    <p:sldLayoutId id="2147483668" r:id="rId12"/>
    <p:sldLayoutId id="2147483657" r:id="rId13"/>
    <p:sldLayoutId id="2147483672" r:id="rId14"/>
    <p:sldLayoutId id="2147483669" r:id="rId15"/>
    <p:sldLayoutId id="2147483658" r:id="rId16"/>
    <p:sldLayoutId id="2147483659" r:id="rId17"/>
    <p:sldLayoutId id="2147483660" r:id="rId18"/>
    <p:sldLayoutId id="2147483673" r:id="rId19"/>
    <p:sldLayoutId id="2147483670" r:id="rId20"/>
    <p:sldLayoutId id="2147483671" r:id="rId21"/>
    <p:sldLayoutId id="2147483661" r:id="rId22"/>
    <p:sldLayoutId id="2147483665" r:id="rId23"/>
    <p:sldLayoutId id="2147483662" r:id="rId24"/>
    <p:sldLayoutId id="2147483674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1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200" b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358775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‒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+mj-lt"/>
        <a:buAutoNum type="arabicPeriod"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000" b="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microsoft.com/office/2007/relationships/hdphoto" Target="../media/hdphoto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em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5.png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eg"/><Relationship Id="rId33" Type="http://schemas.openxmlformats.org/officeDocument/2006/relationships/image" Target="../media/image38.png"/><Relationship Id="rId2" Type="http://schemas.openxmlformats.org/officeDocument/2006/relationships/image" Target="../media/image2.jp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jpeg"/><Relationship Id="rId32" Type="http://schemas.openxmlformats.org/officeDocument/2006/relationships/image" Target="../media/image37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jpeg"/><Relationship Id="rId28" Type="http://schemas.openxmlformats.org/officeDocument/2006/relationships/image" Target="../media/image33.jpe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jpe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900" y="450000"/>
            <a:ext cx="6156325" cy="827486"/>
          </a:xfrm>
        </p:spPr>
        <p:txBody>
          <a:bodyPr/>
          <a:lstStyle/>
          <a:p>
            <a:r>
              <a:rPr lang="cs-CZ" dirty="0"/>
              <a:t>Obsah</a:t>
            </a:r>
            <a:endParaRPr lang="en-US" dirty="0"/>
          </a:p>
        </p:txBody>
      </p:sp>
      <p:sp>
        <p:nvSpPr>
          <p:cNvPr id="5" name="Textplatzhalter 2"/>
          <p:cNvSpPr txBox="1">
            <a:spLocks/>
          </p:cNvSpPr>
          <p:nvPr/>
        </p:nvSpPr>
        <p:spPr bwMode="gray">
          <a:xfrm>
            <a:off x="431798" y="1278711"/>
            <a:ext cx="6156325" cy="35280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rmAutofit fontScale="85000" lnSpcReduction="200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tabLst/>
              <a:defRPr sz="14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tabLst/>
              <a:defRPr sz="14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14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14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90000"/>
              <a:buFont typeface="+mj-lt"/>
              <a:buAutoNum type="arabicPeriod"/>
              <a:tabLst/>
              <a:defRPr sz="14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90000"/>
              <a:buFont typeface="+mj-lt"/>
              <a:buAutoNum type="arabicPeriod"/>
              <a:tabLst/>
              <a:defRPr sz="14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90000"/>
              <a:buFont typeface="+mj-lt"/>
              <a:buAutoNum type="arabicPeriod"/>
              <a:tabLst/>
              <a:defRPr sz="14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90000"/>
              <a:buFont typeface="+mj-lt"/>
              <a:buAutoNum type="arabicPeriod"/>
              <a:tabLst/>
              <a:defRPr sz="14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700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tabLst/>
              <a:defRPr sz="14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eaLnBrk="0" hangingPunct="0"/>
            <a:r>
              <a:rPr lang="cs-CZ" sz="1800" dirty="0"/>
              <a:t>WAGO </a:t>
            </a:r>
            <a:endParaRPr lang="cs-CZ" sz="1800" dirty="0" smtClean="0"/>
          </a:p>
          <a:p>
            <a:pPr marL="357188" indent="-357188" eaLnBrk="0" hangingPunct="0"/>
            <a:r>
              <a:rPr lang="de-DE" sz="1700" dirty="0" smtClean="0"/>
              <a:t>WAGO-I/O-SYSTEM </a:t>
            </a:r>
          </a:p>
          <a:p>
            <a:pPr marL="357188" indent="-357188" eaLnBrk="0" hangingPunct="0"/>
            <a:r>
              <a:rPr lang="de-DE" sz="1700" dirty="0" smtClean="0">
                <a:solidFill>
                  <a:schemeClr val="accent1">
                    <a:lumMod val="50000"/>
                  </a:schemeClr>
                </a:solidFill>
              </a:rPr>
              <a:t>Hardware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Manipulace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Napájení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Komunikace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Variabilita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cs-CZ" sz="1700" dirty="0" smtClean="0">
                <a:solidFill>
                  <a:srgbClr val="8BB63B"/>
                </a:solidFill>
              </a:rPr>
              <a:t>HW konfigurace</a:t>
            </a:r>
          </a:p>
          <a:p>
            <a:pPr marL="715963" lvl="1" indent="-271463" eaLnBrk="0" hangingPunct="0">
              <a:buClr>
                <a:srgbClr val="8BB63B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8BB63B"/>
                </a:solidFill>
              </a:rPr>
              <a:t>Web-based Management</a:t>
            </a:r>
            <a:endParaRPr lang="de-DE" sz="1700" dirty="0" smtClean="0">
              <a:solidFill>
                <a:srgbClr val="8BB63B"/>
              </a:solidFill>
            </a:endParaRPr>
          </a:p>
          <a:p>
            <a:pPr marL="357188" indent="-357188" eaLnBrk="0" hangingPunct="0"/>
            <a:r>
              <a:rPr lang="de-DE" sz="1600" dirty="0"/>
              <a:t>Software</a:t>
            </a:r>
          </a:p>
          <a:p>
            <a:pPr marL="357188" indent="-357188" eaLnBrk="0" hangingPunct="0"/>
            <a:r>
              <a:rPr lang="cs-CZ" sz="1600" dirty="0"/>
              <a:t>Programování</a:t>
            </a:r>
            <a:endParaRPr lang="de-DE" sz="1600" dirty="0"/>
          </a:p>
          <a:p>
            <a:pPr marL="361950" indent="-361950"/>
            <a:r>
              <a:rPr lang="cs-CZ" sz="1600" dirty="0"/>
              <a:t>Datové typy </a:t>
            </a:r>
            <a:r>
              <a:rPr lang="de-DE" sz="1600" dirty="0"/>
              <a:t>&amp; </a:t>
            </a:r>
            <a:r>
              <a:rPr lang="cs-CZ" sz="1600" dirty="0"/>
              <a:t>Proměnné</a:t>
            </a:r>
            <a:endParaRPr lang="de-DE" sz="1600" dirty="0"/>
          </a:p>
          <a:p>
            <a:pPr marL="357188" indent="-357188" eaLnBrk="0" hangingPunct="0"/>
            <a:r>
              <a:rPr lang="cs-CZ" sz="1600" dirty="0"/>
              <a:t>Knihovny</a:t>
            </a:r>
            <a:endParaRPr lang="de-DE" sz="1600" dirty="0"/>
          </a:p>
          <a:p>
            <a:pPr marL="357188" indent="-357188" eaLnBrk="0" hangingPunct="0"/>
            <a:r>
              <a:rPr lang="cs-CZ" sz="1600" dirty="0"/>
              <a:t>Přílohy</a:t>
            </a:r>
            <a:endParaRPr lang="de-DE" sz="1600" dirty="0"/>
          </a:p>
          <a:p>
            <a:pPr marL="228600" indent="-228600" eaLnBrk="0" hangingPunct="0"/>
            <a:endParaRPr lang="de-DE" sz="1600" dirty="0" smtClean="0"/>
          </a:p>
          <a:p>
            <a:pPr marL="228600" indent="-228600" eaLnBrk="0" hangingPunct="0"/>
            <a:endParaRPr lang="de-DE" sz="1600" dirty="0" smtClean="0"/>
          </a:p>
          <a:p>
            <a:endParaRPr lang="de-DE" sz="1100" dirty="0" err="1"/>
          </a:p>
        </p:txBody>
      </p:sp>
      <p:pic>
        <p:nvPicPr>
          <p:cNvPr id="4" name="Bildplatzhalt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5" b="21245"/>
          <a:stretch/>
        </p:blipFill>
        <p:spPr bwMode="gray">
          <a:xfrm>
            <a:off x="2749688" y="0"/>
            <a:ext cx="6416786" cy="2715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8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Napájení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31798" y="777600"/>
            <a:ext cx="8280401" cy="28266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cs-CZ" dirty="0"/>
              <a:t>Napájení </a:t>
            </a:r>
            <a:r>
              <a:rPr lang="cs-CZ" dirty="0" smtClean="0"/>
              <a:t>bez elektrické izolace</a:t>
            </a:r>
            <a:endParaRPr lang="de-DE" dirty="0"/>
          </a:p>
          <a:p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061610" y="1177287"/>
            <a:ext cx="7428268" cy="3059648"/>
            <a:chOff x="1072778" y="1131590"/>
            <a:chExt cx="7428268" cy="3059648"/>
          </a:xfrm>
        </p:grpSpPr>
        <p:grpSp>
          <p:nvGrpSpPr>
            <p:cNvPr id="9" name="Gruppieren 8"/>
            <p:cNvGrpSpPr/>
            <p:nvPr/>
          </p:nvGrpSpPr>
          <p:grpSpPr>
            <a:xfrm>
              <a:off x="2546108" y="1131590"/>
              <a:ext cx="5954938" cy="3059648"/>
              <a:chOff x="1947416" y="915566"/>
              <a:chExt cx="6891733" cy="3540973"/>
            </a:xfrm>
          </p:grpSpPr>
          <p:pic>
            <p:nvPicPr>
              <p:cNvPr id="21" name="Inhaltsplatzhalter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1947416" y="915566"/>
                <a:ext cx="6891733" cy="35409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  <a:prstDash val="dash"/>
              </a:ln>
            </p:spPr>
          </p:pic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6051883" y="3432437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1D92E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0080C8"/>
                  </a:solidFill>
                </a:endParaRPr>
              </a:p>
            </p:txBody>
          </p:sp>
          <p:cxnSp>
            <p:nvCxnSpPr>
              <p:cNvPr id="23" name="Gerade Verbindung 22"/>
              <p:cNvCxnSpPr/>
              <p:nvPr/>
            </p:nvCxnSpPr>
            <p:spPr bwMode="auto">
              <a:xfrm>
                <a:off x="6169574" y="3371993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Gerade Verbindung 23"/>
              <p:cNvCxnSpPr/>
              <p:nvPr/>
            </p:nvCxnSpPr>
            <p:spPr bwMode="auto">
              <a:xfrm>
                <a:off x="6359273" y="3371993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>
                <a:off x="6481302" y="3430235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1D92E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0080C8"/>
                  </a:solidFill>
                </a:endParaRPr>
              </a:p>
            </p:txBody>
          </p:sp>
          <p:cxnSp>
            <p:nvCxnSpPr>
              <p:cNvPr id="26" name="Gerade Verbindung 25"/>
              <p:cNvCxnSpPr/>
              <p:nvPr/>
            </p:nvCxnSpPr>
            <p:spPr bwMode="auto">
              <a:xfrm>
                <a:off x="6583101" y="3370391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Gerade Verbindung 26"/>
              <p:cNvCxnSpPr/>
              <p:nvPr/>
            </p:nvCxnSpPr>
            <p:spPr bwMode="auto">
              <a:xfrm>
                <a:off x="6772800" y="3370391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5638758" y="3434831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1D92E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0080C8"/>
                  </a:solidFill>
                </a:endParaRPr>
              </a:p>
            </p:txBody>
          </p:sp>
          <p:cxnSp>
            <p:nvCxnSpPr>
              <p:cNvPr id="29" name="Gerade Verbindung 28"/>
              <p:cNvCxnSpPr/>
              <p:nvPr/>
            </p:nvCxnSpPr>
            <p:spPr bwMode="auto">
              <a:xfrm>
                <a:off x="5756449" y="3374387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Gerade Verbindung 29"/>
              <p:cNvCxnSpPr/>
              <p:nvPr/>
            </p:nvCxnSpPr>
            <p:spPr bwMode="auto">
              <a:xfrm>
                <a:off x="5946148" y="3374387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>
                <a:off x="6904816" y="3431838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1D92E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0080C8"/>
                  </a:solidFill>
                </a:endParaRPr>
              </a:p>
            </p:txBody>
          </p:sp>
          <p:cxnSp>
            <p:nvCxnSpPr>
              <p:cNvPr id="32" name="Gerade Verbindung 31"/>
              <p:cNvCxnSpPr/>
              <p:nvPr/>
            </p:nvCxnSpPr>
            <p:spPr bwMode="auto">
              <a:xfrm>
                <a:off x="7006892" y="3371394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Gerade Verbindung 32"/>
              <p:cNvCxnSpPr/>
              <p:nvPr/>
            </p:nvCxnSpPr>
            <p:spPr bwMode="auto">
              <a:xfrm>
                <a:off x="7196591" y="3371394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>
                <a:off x="7336864" y="3430236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1D92E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0080C8"/>
                  </a:solidFill>
                </a:endParaRPr>
              </a:p>
            </p:txBody>
          </p:sp>
          <p:cxnSp>
            <p:nvCxnSpPr>
              <p:cNvPr id="35" name="Gerade Verbindung 34"/>
              <p:cNvCxnSpPr/>
              <p:nvPr/>
            </p:nvCxnSpPr>
            <p:spPr bwMode="auto">
              <a:xfrm>
                <a:off x="7437399" y="3369792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Gerade Verbindung 35"/>
              <p:cNvCxnSpPr/>
              <p:nvPr/>
            </p:nvCxnSpPr>
            <p:spPr bwMode="auto">
              <a:xfrm>
                <a:off x="7627098" y="3369792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Line 28"/>
              <p:cNvSpPr>
                <a:spLocks noChangeShapeType="1"/>
              </p:cNvSpPr>
              <p:nvPr/>
            </p:nvSpPr>
            <p:spPr bwMode="auto">
              <a:xfrm>
                <a:off x="7755094" y="3430053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1D92E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0080C8"/>
                  </a:solidFill>
                </a:endParaRPr>
              </a:p>
            </p:txBody>
          </p:sp>
          <p:cxnSp>
            <p:nvCxnSpPr>
              <p:cNvPr id="38" name="Gerade Verbindung 37"/>
              <p:cNvCxnSpPr/>
              <p:nvPr/>
            </p:nvCxnSpPr>
            <p:spPr bwMode="auto">
              <a:xfrm>
                <a:off x="7872785" y="3369609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Gerade Verbindung 38"/>
              <p:cNvCxnSpPr/>
              <p:nvPr/>
            </p:nvCxnSpPr>
            <p:spPr bwMode="auto">
              <a:xfrm>
                <a:off x="8062484" y="3369609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1D92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Halbbogen 39"/>
              <p:cNvSpPr/>
              <p:nvPr/>
            </p:nvSpPr>
            <p:spPr bwMode="auto">
              <a:xfrm>
                <a:off x="6389330" y="2756794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41" name="Line 28"/>
              <p:cNvSpPr>
                <a:spLocks noChangeShapeType="1"/>
              </p:cNvSpPr>
              <p:nvPr/>
            </p:nvSpPr>
            <p:spPr bwMode="auto">
              <a:xfrm>
                <a:off x="6051884" y="2842303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cxnSp>
            <p:nvCxnSpPr>
              <p:cNvPr id="42" name="Gerade Verbindung 41"/>
              <p:cNvCxnSpPr/>
              <p:nvPr/>
            </p:nvCxnSpPr>
            <p:spPr bwMode="auto">
              <a:xfrm>
                <a:off x="6169575" y="2781859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Gerade Verbindung 42"/>
              <p:cNvCxnSpPr/>
              <p:nvPr/>
            </p:nvCxnSpPr>
            <p:spPr bwMode="auto">
              <a:xfrm>
                <a:off x="6359274" y="2781859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Line 28"/>
              <p:cNvSpPr>
                <a:spLocks noChangeShapeType="1"/>
              </p:cNvSpPr>
              <p:nvPr/>
            </p:nvSpPr>
            <p:spPr bwMode="auto">
              <a:xfrm>
                <a:off x="6481303" y="2840101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cxnSp>
            <p:nvCxnSpPr>
              <p:cNvPr id="45" name="Gerade Verbindung 44"/>
              <p:cNvCxnSpPr/>
              <p:nvPr/>
            </p:nvCxnSpPr>
            <p:spPr bwMode="auto">
              <a:xfrm>
                <a:off x="6583102" y="2780257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Gerade Verbindung 45"/>
              <p:cNvCxnSpPr/>
              <p:nvPr/>
            </p:nvCxnSpPr>
            <p:spPr bwMode="auto">
              <a:xfrm>
                <a:off x="6772801" y="2780257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7" name="Line 28"/>
              <p:cNvSpPr>
                <a:spLocks noChangeShapeType="1"/>
              </p:cNvSpPr>
              <p:nvPr/>
            </p:nvSpPr>
            <p:spPr bwMode="auto">
              <a:xfrm>
                <a:off x="5638759" y="2844697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cxnSp>
            <p:nvCxnSpPr>
              <p:cNvPr id="48" name="Gerade Verbindung 47"/>
              <p:cNvCxnSpPr/>
              <p:nvPr/>
            </p:nvCxnSpPr>
            <p:spPr bwMode="auto">
              <a:xfrm>
                <a:off x="5756450" y="2784253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Gerade Verbindung 48"/>
              <p:cNvCxnSpPr/>
              <p:nvPr/>
            </p:nvCxnSpPr>
            <p:spPr bwMode="auto">
              <a:xfrm>
                <a:off x="5946149" y="2784253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Halbbogen 49"/>
              <p:cNvSpPr/>
              <p:nvPr/>
            </p:nvSpPr>
            <p:spPr bwMode="auto">
              <a:xfrm>
                <a:off x="5975350" y="2755608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51" name="Halbbogen 50"/>
              <p:cNvSpPr/>
              <p:nvPr/>
            </p:nvSpPr>
            <p:spPr bwMode="auto">
              <a:xfrm>
                <a:off x="7243628" y="2756195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52" name="Line 28"/>
              <p:cNvSpPr>
                <a:spLocks noChangeShapeType="1"/>
              </p:cNvSpPr>
              <p:nvPr/>
            </p:nvSpPr>
            <p:spPr bwMode="auto">
              <a:xfrm>
                <a:off x="6904817" y="2841704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cxnSp>
            <p:nvCxnSpPr>
              <p:cNvPr id="53" name="Gerade Verbindung 52"/>
              <p:cNvCxnSpPr/>
              <p:nvPr/>
            </p:nvCxnSpPr>
            <p:spPr bwMode="auto">
              <a:xfrm>
                <a:off x="7006893" y="2781260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Gerade Verbindung 53"/>
              <p:cNvCxnSpPr/>
              <p:nvPr/>
            </p:nvCxnSpPr>
            <p:spPr bwMode="auto">
              <a:xfrm>
                <a:off x="7196592" y="2781260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5" name="Line 28"/>
              <p:cNvSpPr>
                <a:spLocks noChangeShapeType="1"/>
              </p:cNvSpPr>
              <p:nvPr/>
            </p:nvSpPr>
            <p:spPr bwMode="auto">
              <a:xfrm>
                <a:off x="7336865" y="2840102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cxnSp>
            <p:nvCxnSpPr>
              <p:cNvPr id="56" name="Gerade Verbindung 55"/>
              <p:cNvCxnSpPr/>
              <p:nvPr/>
            </p:nvCxnSpPr>
            <p:spPr bwMode="auto">
              <a:xfrm>
                <a:off x="7437400" y="2779658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7" name="Gerade Verbindung 56"/>
              <p:cNvCxnSpPr/>
              <p:nvPr/>
            </p:nvCxnSpPr>
            <p:spPr bwMode="auto">
              <a:xfrm>
                <a:off x="7627099" y="2779658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" name="Halbbogen 57"/>
              <p:cNvSpPr/>
              <p:nvPr/>
            </p:nvSpPr>
            <p:spPr bwMode="auto">
              <a:xfrm>
                <a:off x="6812668" y="2755009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59" name="Line 28"/>
              <p:cNvSpPr>
                <a:spLocks noChangeShapeType="1"/>
              </p:cNvSpPr>
              <p:nvPr/>
            </p:nvSpPr>
            <p:spPr bwMode="auto">
              <a:xfrm>
                <a:off x="7755095" y="2839919"/>
                <a:ext cx="333715" cy="119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cxnSp>
            <p:nvCxnSpPr>
              <p:cNvPr id="60" name="Gerade Verbindung 59"/>
              <p:cNvCxnSpPr/>
              <p:nvPr/>
            </p:nvCxnSpPr>
            <p:spPr bwMode="auto">
              <a:xfrm>
                <a:off x="7872786" y="2779475"/>
                <a:ext cx="0" cy="6164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Gerade Verbindung 60"/>
              <p:cNvCxnSpPr/>
              <p:nvPr/>
            </p:nvCxnSpPr>
            <p:spPr bwMode="auto">
              <a:xfrm>
                <a:off x="8062485" y="2779475"/>
                <a:ext cx="0" cy="6767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2" name="Halbbogen 61"/>
              <p:cNvSpPr/>
              <p:nvPr/>
            </p:nvSpPr>
            <p:spPr bwMode="auto">
              <a:xfrm>
                <a:off x="7678561" y="2753224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3" name="Halbbogen 62"/>
              <p:cNvSpPr/>
              <p:nvPr/>
            </p:nvSpPr>
            <p:spPr bwMode="auto">
              <a:xfrm>
                <a:off x="6395839" y="3344298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1D92E1"/>
              </a:solidFill>
              <a:ln>
                <a:solidFill>
                  <a:srgbClr val="1D92E1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4" name="Halbbogen 63"/>
              <p:cNvSpPr/>
              <p:nvPr/>
            </p:nvSpPr>
            <p:spPr bwMode="auto">
              <a:xfrm>
                <a:off x="5981859" y="3343112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1D92E1"/>
              </a:solidFill>
              <a:ln>
                <a:solidFill>
                  <a:srgbClr val="1D92E1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5" name="Halbbogen 64"/>
              <p:cNvSpPr/>
              <p:nvPr/>
            </p:nvSpPr>
            <p:spPr bwMode="auto">
              <a:xfrm>
                <a:off x="7250137" y="3343699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1D92E1"/>
              </a:solidFill>
              <a:ln>
                <a:solidFill>
                  <a:srgbClr val="1D92E1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6" name="Halbbogen 65"/>
              <p:cNvSpPr/>
              <p:nvPr/>
            </p:nvSpPr>
            <p:spPr bwMode="auto">
              <a:xfrm>
                <a:off x="6819177" y="3342513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1D92E1"/>
              </a:solidFill>
              <a:ln>
                <a:solidFill>
                  <a:srgbClr val="1D92E1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7" name="Halbbogen 66"/>
              <p:cNvSpPr/>
              <p:nvPr/>
            </p:nvSpPr>
            <p:spPr bwMode="auto">
              <a:xfrm>
                <a:off x="7685070" y="3340728"/>
                <a:ext cx="193772" cy="169010"/>
              </a:xfrm>
              <a:prstGeom prst="blockArc">
                <a:avLst>
                  <a:gd name="adj1" fmla="val 4819165"/>
                  <a:gd name="adj2" fmla="val 16577457"/>
                  <a:gd name="adj3" fmla="val 17262"/>
                </a:avLst>
              </a:prstGeom>
              <a:solidFill>
                <a:srgbClr val="1D92E1"/>
              </a:solidFill>
              <a:ln>
                <a:solidFill>
                  <a:srgbClr val="1D92E1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z="140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5400090" y="3451809"/>
              <a:ext cx="433585" cy="297764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 flipH="1">
              <a:off x="5626048" y="1995686"/>
              <a:ext cx="371890" cy="742961"/>
            </a:xfrm>
            <a:custGeom>
              <a:avLst/>
              <a:gdLst>
                <a:gd name="T0" fmla="*/ 67 w 71"/>
                <a:gd name="T1" fmla="*/ 400 h 400"/>
                <a:gd name="T2" fmla="*/ 67 w 71"/>
                <a:gd name="T3" fmla="*/ 191 h 400"/>
                <a:gd name="T4" fmla="*/ 44 w 71"/>
                <a:gd name="T5" fmla="*/ 4 h 400"/>
                <a:gd name="T6" fmla="*/ 0 w 71"/>
                <a:gd name="T7" fmla="*/ 213 h 4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4892 w 5216"/>
                <a:gd name="connsiteY0" fmla="*/ 9903 h 9903"/>
                <a:gd name="connsiteX1" fmla="*/ 4892 w 5216"/>
                <a:gd name="connsiteY1" fmla="*/ 4678 h 9903"/>
                <a:gd name="connsiteX2" fmla="*/ 1652 w 5216"/>
                <a:gd name="connsiteY2" fmla="*/ 3 h 9903"/>
                <a:gd name="connsiteX3" fmla="*/ 0 w 5216"/>
                <a:gd name="connsiteY3" fmla="*/ 3621 h 9903"/>
                <a:gd name="connsiteX0" fmla="*/ 1536 w 9393"/>
                <a:gd name="connsiteY0" fmla="*/ 10000 h 10000"/>
                <a:gd name="connsiteX1" fmla="*/ 9379 w 9393"/>
                <a:gd name="connsiteY1" fmla="*/ 4724 h 10000"/>
                <a:gd name="connsiteX2" fmla="*/ 3167 w 9393"/>
                <a:gd name="connsiteY2" fmla="*/ 3 h 10000"/>
                <a:gd name="connsiteX3" fmla="*/ 0 w 9393"/>
                <a:gd name="connsiteY3" fmla="*/ 3656 h 10000"/>
                <a:gd name="connsiteX0" fmla="*/ 0 w 11221"/>
                <a:gd name="connsiteY0" fmla="*/ 10250 h 10250"/>
                <a:gd name="connsiteX1" fmla="*/ 11133 w 11221"/>
                <a:gd name="connsiteY1" fmla="*/ 4724 h 10250"/>
                <a:gd name="connsiteX2" fmla="*/ 4520 w 11221"/>
                <a:gd name="connsiteY2" fmla="*/ 3 h 10250"/>
                <a:gd name="connsiteX3" fmla="*/ 1148 w 11221"/>
                <a:gd name="connsiteY3" fmla="*/ 3656 h 10250"/>
                <a:gd name="connsiteX0" fmla="*/ 0 w 13260"/>
                <a:gd name="connsiteY0" fmla="*/ 10250 h 10250"/>
                <a:gd name="connsiteX1" fmla="*/ 13097 w 13260"/>
                <a:gd name="connsiteY1" fmla="*/ 4724 h 10250"/>
                <a:gd name="connsiteX2" fmla="*/ 6484 w 13260"/>
                <a:gd name="connsiteY2" fmla="*/ 3 h 10250"/>
                <a:gd name="connsiteX3" fmla="*/ 3112 w 13260"/>
                <a:gd name="connsiteY3" fmla="*/ 3656 h 10250"/>
                <a:gd name="connsiteX0" fmla="*/ 0 w 13260"/>
                <a:gd name="connsiteY0" fmla="*/ 10250 h 10250"/>
                <a:gd name="connsiteX1" fmla="*/ 13097 w 13260"/>
                <a:gd name="connsiteY1" fmla="*/ 4724 h 10250"/>
                <a:gd name="connsiteX2" fmla="*/ 6484 w 13260"/>
                <a:gd name="connsiteY2" fmla="*/ 3 h 10250"/>
                <a:gd name="connsiteX3" fmla="*/ 5262 w 13260"/>
                <a:gd name="connsiteY3" fmla="*/ 3034 h 10250"/>
                <a:gd name="connsiteX0" fmla="*/ 0 w 13260"/>
                <a:gd name="connsiteY0" fmla="*/ 10250 h 10250"/>
                <a:gd name="connsiteX1" fmla="*/ 13097 w 13260"/>
                <a:gd name="connsiteY1" fmla="*/ 4724 h 10250"/>
                <a:gd name="connsiteX2" fmla="*/ 6484 w 13260"/>
                <a:gd name="connsiteY2" fmla="*/ 3 h 10250"/>
                <a:gd name="connsiteX3" fmla="*/ 5262 w 13260"/>
                <a:gd name="connsiteY3" fmla="*/ 3034 h 10250"/>
                <a:gd name="connsiteX0" fmla="*/ 0 w 13654"/>
                <a:gd name="connsiteY0" fmla="*/ 9722 h 9722"/>
                <a:gd name="connsiteX1" fmla="*/ 13476 w 13654"/>
                <a:gd name="connsiteY1" fmla="*/ 4724 h 9722"/>
                <a:gd name="connsiteX2" fmla="*/ 6863 w 13654"/>
                <a:gd name="connsiteY2" fmla="*/ 3 h 9722"/>
                <a:gd name="connsiteX3" fmla="*/ 5641 w 13654"/>
                <a:gd name="connsiteY3" fmla="*/ 3034 h 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54" h="9722">
                  <a:moveTo>
                    <a:pt x="0" y="9722"/>
                  </a:moveTo>
                  <a:cubicBezTo>
                    <a:pt x="574" y="7904"/>
                    <a:pt x="12332" y="6344"/>
                    <a:pt x="13476" y="4724"/>
                  </a:cubicBezTo>
                  <a:cubicBezTo>
                    <a:pt x="14620" y="3104"/>
                    <a:pt x="10025" y="-98"/>
                    <a:pt x="6863" y="3"/>
                  </a:cubicBezTo>
                  <a:cubicBezTo>
                    <a:pt x="3701" y="104"/>
                    <a:pt x="5941" y="-188"/>
                    <a:pt x="5641" y="3034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5957691" y="2067694"/>
              <a:ext cx="145564" cy="1162490"/>
            </a:xfrm>
            <a:custGeom>
              <a:avLst/>
              <a:gdLst>
                <a:gd name="T0" fmla="*/ 0 w 268"/>
                <a:gd name="T1" fmla="*/ 628 h 628"/>
                <a:gd name="T2" fmla="*/ 120 w 268"/>
                <a:gd name="T3" fmla="*/ 523 h 628"/>
                <a:gd name="T4" fmla="*/ 247 w 268"/>
                <a:gd name="T5" fmla="*/ 254 h 628"/>
                <a:gd name="T6" fmla="*/ 247 w 268"/>
                <a:gd name="T7" fmla="*/ 75 h 628"/>
                <a:gd name="T8" fmla="*/ 158 w 268"/>
                <a:gd name="T9" fmla="*/ 22 h 628"/>
                <a:gd name="T10" fmla="*/ 75 w 268"/>
                <a:gd name="T11" fmla="*/ 209 h 6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0 w 9723"/>
                <a:gd name="connsiteY0" fmla="*/ 9757 h 9757"/>
                <a:gd name="connsiteX1" fmla="*/ 4478 w 9723"/>
                <a:gd name="connsiteY1" fmla="*/ 8085 h 9757"/>
                <a:gd name="connsiteX2" fmla="*/ 9216 w 9723"/>
                <a:gd name="connsiteY2" fmla="*/ 3802 h 9757"/>
                <a:gd name="connsiteX3" fmla="*/ 9216 w 9723"/>
                <a:gd name="connsiteY3" fmla="*/ 951 h 9757"/>
                <a:gd name="connsiteX4" fmla="*/ 5896 w 9723"/>
                <a:gd name="connsiteY4" fmla="*/ 107 h 9757"/>
                <a:gd name="connsiteX5" fmla="*/ 3609 w 9723"/>
                <a:gd name="connsiteY5" fmla="*/ 1394 h 9757"/>
                <a:gd name="connsiteX0" fmla="*/ 0 w 10000"/>
                <a:gd name="connsiteY0" fmla="*/ 10000 h 10000"/>
                <a:gd name="connsiteX1" fmla="*/ 4606 w 10000"/>
                <a:gd name="connsiteY1" fmla="*/ 8286 h 10000"/>
                <a:gd name="connsiteX2" fmla="*/ 9479 w 10000"/>
                <a:gd name="connsiteY2" fmla="*/ 3897 h 10000"/>
                <a:gd name="connsiteX3" fmla="*/ 9479 w 10000"/>
                <a:gd name="connsiteY3" fmla="*/ 975 h 10000"/>
                <a:gd name="connsiteX4" fmla="*/ 6064 w 10000"/>
                <a:gd name="connsiteY4" fmla="*/ 110 h 10000"/>
                <a:gd name="connsiteX5" fmla="*/ 2170 w 10000"/>
                <a:gd name="connsiteY5" fmla="*/ 1357 h 10000"/>
                <a:gd name="connsiteX0" fmla="*/ 143 w 7830"/>
                <a:gd name="connsiteY0" fmla="*/ 10072 h 10072"/>
                <a:gd name="connsiteX1" fmla="*/ 2436 w 7830"/>
                <a:gd name="connsiteY1" fmla="*/ 8286 h 10072"/>
                <a:gd name="connsiteX2" fmla="*/ 7309 w 7830"/>
                <a:gd name="connsiteY2" fmla="*/ 3897 h 10072"/>
                <a:gd name="connsiteX3" fmla="*/ 7309 w 7830"/>
                <a:gd name="connsiteY3" fmla="*/ 975 h 10072"/>
                <a:gd name="connsiteX4" fmla="*/ 3894 w 7830"/>
                <a:gd name="connsiteY4" fmla="*/ 110 h 10072"/>
                <a:gd name="connsiteX5" fmla="*/ 0 w 7830"/>
                <a:gd name="connsiteY5" fmla="*/ 1357 h 10072"/>
                <a:gd name="connsiteX0" fmla="*/ 0 w 12279"/>
                <a:gd name="connsiteY0" fmla="*/ 10143 h 10143"/>
                <a:gd name="connsiteX1" fmla="*/ 5389 w 12279"/>
                <a:gd name="connsiteY1" fmla="*/ 8227 h 10143"/>
                <a:gd name="connsiteX2" fmla="*/ 11613 w 12279"/>
                <a:gd name="connsiteY2" fmla="*/ 3869 h 10143"/>
                <a:gd name="connsiteX3" fmla="*/ 11613 w 12279"/>
                <a:gd name="connsiteY3" fmla="*/ 968 h 10143"/>
                <a:gd name="connsiteX4" fmla="*/ 7251 w 12279"/>
                <a:gd name="connsiteY4" fmla="*/ 109 h 10143"/>
                <a:gd name="connsiteX5" fmla="*/ 2278 w 12279"/>
                <a:gd name="connsiteY5" fmla="*/ 1347 h 10143"/>
                <a:gd name="connsiteX0" fmla="*/ 0 w 11294"/>
                <a:gd name="connsiteY0" fmla="*/ 9928 h 9928"/>
                <a:gd name="connsiteX1" fmla="*/ 4404 w 11294"/>
                <a:gd name="connsiteY1" fmla="*/ 8227 h 9928"/>
                <a:gd name="connsiteX2" fmla="*/ 10628 w 11294"/>
                <a:gd name="connsiteY2" fmla="*/ 3869 h 9928"/>
                <a:gd name="connsiteX3" fmla="*/ 10628 w 11294"/>
                <a:gd name="connsiteY3" fmla="*/ 968 h 9928"/>
                <a:gd name="connsiteX4" fmla="*/ 6266 w 11294"/>
                <a:gd name="connsiteY4" fmla="*/ 109 h 9928"/>
                <a:gd name="connsiteX5" fmla="*/ 1293 w 11294"/>
                <a:gd name="connsiteY5" fmla="*/ 1347 h 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9928">
                  <a:moveTo>
                    <a:pt x="0" y="9928"/>
                  </a:moveTo>
                  <a:cubicBezTo>
                    <a:pt x="1910" y="9572"/>
                    <a:pt x="2633" y="9237"/>
                    <a:pt x="4404" y="8227"/>
                  </a:cubicBezTo>
                  <a:cubicBezTo>
                    <a:pt x="6175" y="7217"/>
                    <a:pt x="9598" y="5083"/>
                    <a:pt x="10628" y="3869"/>
                  </a:cubicBezTo>
                  <a:cubicBezTo>
                    <a:pt x="11657" y="2653"/>
                    <a:pt x="11363" y="1599"/>
                    <a:pt x="10628" y="968"/>
                  </a:cubicBezTo>
                  <a:cubicBezTo>
                    <a:pt x="9893" y="336"/>
                    <a:pt x="7688" y="-247"/>
                    <a:pt x="6266" y="109"/>
                  </a:cubicBezTo>
                  <a:cubicBezTo>
                    <a:pt x="4843" y="466"/>
                    <a:pt x="2616" y="2"/>
                    <a:pt x="1293" y="1347"/>
                  </a:cubicBezTo>
                </a:path>
              </a:pathLst>
            </a:custGeom>
            <a:noFill/>
            <a:ln w="57150" cap="flat" cmpd="sng">
              <a:solidFill>
                <a:srgbClr val="1D92E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70C0"/>
                </a:solidFill>
              </a:endParaRPr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1072778" y="2669527"/>
              <a:ext cx="4772640" cy="554038"/>
              <a:chOff x="-4345" y="2193"/>
              <a:chExt cx="7929" cy="349"/>
            </a:xfrm>
          </p:grpSpPr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2714" y="2455"/>
                <a:ext cx="870" cy="87"/>
              </a:xfrm>
              <a:custGeom>
                <a:avLst/>
                <a:gdLst>
                  <a:gd name="T0" fmla="*/ 870 w 870"/>
                  <a:gd name="T1" fmla="*/ 87 h 216"/>
                  <a:gd name="T2" fmla="*/ 732 w 870"/>
                  <a:gd name="T3" fmla="*/ 22 h 216"/>
                  <a:gd name="T4" fmla="*/ 471 w 870"/>
                  <a:gd name="T5" fmla="*/ 4 h 216"/>
                  <a:gd name="T6" fmla="*/ 0 w 870"/>
                  <a:gd name="T7" fmla="*/ 0 h 2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0" h="216">
                    <a:moveTo>
                      <a:pt x="870" y="216"/>
                    </a:moveTo>
                    <a:cubicBezTo>
                      <a:pt x="834" y="152"/>
                      <a:pt x="798" y="88"/>
                      <a:pt x="732" y="54"/>
                    </a:cubicBezTo>
                    <a:cubicBezTo>
                      <a:pt x="666" y="20"/>
                      <a:pt x="593" y="18"/>
                      <a:pt x="471" y="9"/>
                    </a:cubicBezTo>
                    <a:cubicBezTo>
                      <a:pt x="349" y="0"/>
                      <a:pt x="174" y="0"/>
                      <a:pt x="0" y="0"/>
                    </a:cubicBezTo>
                  </a:path>
                </a:pathLst>
              </a:custGeom>
              <a:noFill/>
              <a:ln w="57150" cap="flat" cmpd="sng">
                <a:solidFill>
                  <a:srgbClr val="1D92E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/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 flipV="1">
                <a:off x="2691" y="2193"/>
                <a:ext cx="870" cy="27"/>
              </a:xfrm>
              <a:custGeom>
                <a:avLst/>
                <a:gdLst>
                  <a:gd name="T0" fmla="*/ 870 w 870"/>
                  <a:gd name="T1" fmla="*/ 27 h 216"/>
                  <a:gd name="T2" fmla="*/ 732 w 870"/>
                  <a:gd name="T3" fmla="*/ 7 h 216"/>
                  <a:gd name="T4" fmla="*/ 471 w 870"/>
                  <a:gd name="T5" fmla="*/ 1 h 216"/>
                  <a:gd name="T6" fmla="*/ 0 w 870"/>
                  <a:gd name="T7" fmla="*/ 0 h 2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0" h="216">
                    <a:moveTo>
                      <a:pt x="870" y="216"/>
                    </a:moveTo>
                    <a:cubicBezTo>
                      <a:pt x="834" y="152"/>
                      <a:pt x="798" y="88"/>
                      <a:pt x="732" y="54"/>
                    </a:cubicBezTo>
                    <a:cubicBezTo>
                      <a:pt x="666" y="20"/>
                      <a:pt x="593" y="18"/>
                      <a:pt x="471" y="9"/>
                    </a:cubicBezTo>
                    <a:cubicBezTo>
                      <a:pt x="349" y="0"/>
                      <a:pt x="174" y="0"/>
                      <a:pt x="0" y="0"/>
                    </a:cubicBezTo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/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 flipH="1" flipV="1">
                <a:off x="-4345" y="2220"/>
                <a:ext cx="7183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/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 flipH="1">
                <a:off x="-4345" y="2455"/>
                <a:ext cx="7142" cy="0"/>
              </a:xfrm>
              <a:prstGeom prst="line">
                <a:avLst/>
              </a:prstGeom>
              <a:noFill/>
              <a:ln w="57150">
                <a:solidFill>
                  <a:srgbClr val="1D92E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/>
              </a:p>
            </p:txBody>
          </p:sp>
        </p:grp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5400588" y="3450431"/>
              <a:ext cx="433585" cy="297764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 flipV="1">
              <a:off x="1072778" y="3460692"/>
              <a:ext cx="4553269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6" name="Gerade Verbindung 15"/>
            <p:cNvCxnSpPr>
              <a:endCxn id="14" idx="2"/>
            </p:cNvCxnSpPr>
            <p:nvPr/>
          </p:nvCxnSpPr>
          <p:spPr bwMode="auto">
            <a:xfrm>
              <a:off x="1236953" y="3455945"/>
              <a:ext cx="4398369" cy="689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4949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Napájení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31800" y="777600"/>
            <a:ext cx="8280401" cy="282663"/>
          </a:xfrm>
        </p:spPr>
        <p:txBody>
          <a:bodyPr/>
          <a:lstStyle/>
          <a:p>
            <a:r>
              <a:rPr lang="cs-CZ" dirty="0" smtClean="0"/>
              <a:t>Schéma</a:t>
            </a:r>
            <a:endParaRPr lang="de-DE" dirty="0"/>
          </a:p>
        </p:txBody>
      </p:sp>
      <p:pic>
        <p:nvPicPr>
          <p:cNvPr id="9" name="Picture 3" descr="C:\Users\u016299\Desktop\power supply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1170138"/>
            <a:ext cx="4383835" cy="321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5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798" y="777600"/>
            <a:ext cx="8280401" cy="28266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cs-CZ" dirty="0" smtClean="0"/>
              <a:t>Mezi </a:t>
            </a:r>
            <a:r>
              <a:rPr lang="de-DE" b="1" i="1" dirty="0" err="1" smtClean="0"/>
              <a:t>e!</a:t>
            </a:r>
            <a:r>
              <a:rPr lang="de-DE" i="1" dirty="0" err="1" smtClean="0"/>
              <a:t>COCKPIT</a:t>
            </a:r>
            <a:r>
              <a:rPr lang="de-DE" i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cs-CZ" dirty="0" smtClean="0"/>
              <a:t>řídicí jednotkou</a:t>
            </a:r>
            <a:endParaRPr lang="de-DE" dirty="0"/>
          </a:p>
        </p:txBody>
      </p:sp>
      <p:pic>
        <p:nvPicPr>
          <p:cNvPr id="18" name="Picture 235" descr="H:\präsentationen\Hamann\Bilder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60" y="1139338"/>
            <a:ext cx="3103562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7"/>
          <p:cNvCxnSpPr>
            <a:cxnSpLocks noChangeShapeType="1"/>
          </p:cNvCxnSpPr>
          <p:nvPr/>
        </p:nvCxnSpPr>
        <p:spPr bwMode="auto">
          <a:xfrm flipV="1">
            <a:off x="4061060" y="2539513"/>
            <a:ext cx="1893887" cy="657225"/>
          </a:xfrm>
          <a:prstGeom prst="straightConnector1">
            <a:avLst/>
          </a:prstGeom>
          <a:noFill/>
          <a:ln w="34925" algn="ctr">
            <a:solidFill>
              <a:srgbClr val="8BB63B"/>
            </a:solidFill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3495" y="1131590"/>
            <a:ext cx="186685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635503" y="3147814"/>
            <a:ext cx="3076697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5738" indent="-185738" algn="l">
              <a:defRPr>
                <a:solidFill>
                  <a:schemeClr val="tx1"/>
                </a:solidFill>
                <a:latin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cs-CZ" sz="1400" dirty="0" smtClean="0"/>
              <a:t>Síťový kabel</a:t>
            </a:r>
            <a:r>
              <a:rPr lang="en-US" sz="1400" dirty="0" smtClean="0"/>
              <a:t>	</a:t>
            </a:r>
          </a:p>
          <a:p>
            <a:pPr marL="803275" lvl="2" indent="-173038">
              <a:spcBef>
                <a:spcPct val="50000"/>
              </a:spcBef>
              <a:buSzPct val="85000"/>
              <a:buFont typeface="Arial" panose="020B0604020202020204" pitchFamily="34" charset="0"/>
              <a:buChar char="◦"/>
            </a:pPr>
            <a:r>
              <a:rPr lang="cs-CZ" sz="1400" dirty="0" smtClean="0"/>
              <a:t>Konfigurace</a:t>
            </a:r>
            <a:endParaRPr lang="en-US" sz="1400" dirty="0" smtClean="0"/>
          </a:p>
          <a:p>
            <a:pPr marL="809625" lvl="1" indent="-179388">
              <a:spcBef>
                <a:spcPct val="50000"/>
              </a:spcBef>
              <a:buSzPct val="85000"/>
              <a:buFont typeface="Arial" panose="020B0604020202020204" pitchFamily="34" charset="0"/>
              <a:buChar char="◦"/>
              <a:tabLst>
                <a:tab pos="539750" algn="l"/>
              </a:tabLst>
            </a:pPr>
            <a:r>
              <a:rPr lang="cs-CZ" sz="1400" dirty="0" smtClean="0"/>
              <a:t>Nahrání programu</a:t>
            </a:r>
            <a:endParaRPr lang="en-US" sz="1400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400" dirty="0" smtClean="0"/>
              <a:t>U</a:t>
            </a:r>
            <a:r>
              <a:rPr lang="de-DE" sz="1400" dirty="0" smtClean="0">
                <a:latin typeface="Arial"/>
              </a:rPr>
              <a:t>SB S</a:t>
            </a:r>
            <a:r>
              <a:rPr lang="cs-CZ" sz="1400" dirty="0" err="1" smtClean="0">
                <a:latin typeface="Arial"/>
              </a:rPr>
              <a:t>ervisní</a:t>
            </a:r>
            <a:r>
              <a:rPr lang="cs-CZ" sz="1400" dirty="0" smtClean="0">
                <a:latin typeface="Arial"/>
              </a:rPr>
              <a:t> kabel</a:t>
            </a:r>
            <a:endParaRPr lang="en-US" sz="1400" dirty="0" smtClean="0"/>
          </a:p>
          <a:p>
            <a:pPr marL="803275" indent="-173038">
              <a:spcBef>
                <a:spcPct val="50000"/>
              </a:spcBef>
              <a:buSzPct val="85000"/>
              <a:buFont typeface="Arial" panose="020B0604020202020204" pitchFamily="34" charset="0"/>
              <a:buChar char="◦"/>
            </a:pPr>
            <a:r>
              <a:rPr lang="cs-CZ" sz="1400" dirty="0" smtClean="0"/>
              <a:t>Konfigurace</a:t>
            </a:r>
            <a:r>
              <a:rPr lang="en-US" sz="1400" dirty="0"/>
              <a:t>	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641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9"/>
          <p:cNvSpPr>
            <a:spLocks noChangeArrowheads="1"/>
          </p:cNvSpPr>
          <p:nvPr/>
        </p:nvSpPr>
        <p:spPr bwMode="auto">
          <a:xfrm>
            <a:off x="926597" y="3631105"/>
            <a:ext cx="220524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de-DE" sz="1400" dirty="0" smtClean="0">
                <a:latin typeface="Arial"/>
                <a:cs typeface="+mn-cs"/>
              </a:rPr>
              <a:t>USB </a:t>
            </a:r>
            <a:r>
              <a:rPr lang="cs-CZ" sz="1400" dirty="0">
                <a:latin typeface="Arial"/>
              </a:rPr>
              <a:t>k</a:t>
            </a:r>
            <a:r>
              <a:rPr lang="cs-CZ" sz="1400" dirty="0" smtClean="0">
                <a:latin typeface="Arial"/>
                <a:cs typeface="+mn-cs"/>
              </a:rPr>
              <a:t>abel</a:t>
            </a:r>
            <a:endParaRPr lang="de-DE" sz="1400" dirty="0">
              <a:latin typeface="Arial"/>
              <a:cs typeface="+mn-cs"/>
            </a:endParaRPr>
          </a:p>
          <a:p>
            <a:pPr eaLnBrk="0" hangingPunct="0">
              <a:spcBef>
                <a:spcPts val="0"/>
              </a:spcBef>
              <a:defRPr/>
            </a:pPr>
            <a:r>
              <a:rPr lang="de-DE" sz="1400" dirty="0" smtClean="0">
                <a:latin typeface="Arial"/>
                <a:cs typeface="+mn-cs"/>
              </a:rPr>
              <a:t>750-923 (2,5 m)</a:t>
            </a:r>
            <a:endParaRPr lang="de-DE" sz="1400" dirty="0">
              <a:latin typeface="Arial"/>
              <a:cs typeface="+mn-cs"/>
            </a:endParaRPr>
          </a:p>
          <a:p>
            <a:pPr eaLnBrk="0" hangingPunct="0">
              <a:spcBef>
                <a:spcPts val="0"/>
              </a:spcBef>
              <a:defRPr/>
            </a:pPr>
            <a:r>
              <a:rPr lang="de-DE" sz="1400" dirty="0" smtClean="0">
                <a:latin typeface="Arial"/>
                <a:cs typeface="+mn-cs"/>
              </a:rPr>
              <a:t>750-923/000-001 (5 m)</a:t>
            </a:r>
            <a:endParaRPr lang="de-DE" sz="1400" dirty="0">
              <a:latin typeface="Arial"/>
              <a:cs typeface="+mn-cs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010479" y="555526"/>
            <a:ext cx="7267681" cy="3601259"/>
            <a:chOff x="1010479" y="1085727"/>
            <a:chExt cx="7267681" cy="3601259"/>
          </a:xfrm>
        </p:grpSpPr>
        <p:pic>
          <p:nvPicPr>
            <p:cNvPr id="41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738" y="3194755"/>
              <a:ext cx="1414389" cy="1042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756" y="3115344"/>
              <a:ext cx="550284" cy="1112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79" y="3075807"/>
              <a:ext cx="1429881" cy="117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uppieren 31"/>
            <p:cNvGrpSpPr>
              <a:grpSpLocks/>
            </p:cNvGrpSpPr>
            <p:nvPr/>
          </p:nvGrpSpPr>
          <p:grpSpPr bwMode="auto">
            <a:xfrm>
              <a:off x="2514864" y="1085727"/>
              <a:ext cx="1463070" cy="1486024"/>
              <a:chOff x="2396981" y="1314989"/>
              <a:chExt cx="1923555" cy="1952488"/>
            </a:xfrm>
          </p:grpSpPr>
          <p:pic>
            <p:nvPicPr>
              <p:cNvPr id="45" name="Picture 2" descr="H:\präsentationen\Hamann\Bilder\Wago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16" t="57903" r="67802" b="26443"/>
              <a:stretch>
                <a:fillRect/>
              </a:stretch>
            </p:blipFill>
            <p:spPr bwMode="auto">
              <a:xfrm rot="1500000">
                <a:off x="2629439" y="1542634"/>
                <a:ext cx="1418360" cy="1414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Rechteck 33"/>
              <p:cNvSpPr>
                <a:spLocks noChangeArrowheads="1"/>
              </p:cNvSpPr>
              <p:nvPr/>
            </p:nvSpPr>
            <p:spPr bwMode="auto">
              <a:xfrm rot="-5400000">
                <a:off x="2001259" y="2088426"/>
                <a:ext cx="1190625" cy="399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de-DE" sz="1400"/>
              </a:p>
            </p:txBody>
          </p:sp>
          <p:sp>
            <p:nvSpPr>
              <p:cNvPr id="47" name="Rechteck 34"/>
              <p:cNvSpPr>
                <a:spLocks noChangeArrowheads="1"/>
              </p:cNvSpPr>
              <p:nvPr/>
            </p:nvSpPr>
            <p:spPr bwMode="auto">
              <a:xfrm rot="-5460000">
                <a:off x="3141576" y="2088517"/>
                <a:ext cx="1821122" cy="536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de-DE" sz="1400"/>
              </a:p>
            </p:txBody>
          </p:sp>
          <p:sp>
            <p:nvSpPr>
              <p:cNvPr id="48" name="Rechteck 35"/>
              <p:cNvSpPr>
                <a:spLocks noChangeArrowheads="1"/>
              </p:cNvSpPr>
              <p:nvPr/>
            </p:nvSpPr>
            <p:spPr bwMode="auto">
              <a:xfrm rot="-5280000">
                <a:off x="3117400" y="2186885"/>
                <a:ext cx="368574" cy="1677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de-DE" sz="1400"/>
              </a:p>
            </p:txBody>
          </p:sp>
          <p:sp>
            <p:nvSpPr>
              <p:cNvPr id="49" name="Rechteck 36"/>
              <p:cNvSpPr>
                <a:spLocks noChangeArrowheads="1"/>
              </p:cNvSpPr>
              <p:nvPr/>
            </p:nvSpPr>
            <p:spPr bwMode="auto">
              <a:xfrm rot="-5220000">
                <a:off x="3191304" y="991306"/>
                <a:ext cx="276647" cy="924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de-DE" sz="1400"/>
              </a:p>
            </p:txBody>
          </p:sp>
        </p:grpSp>
        <p:grpSp>
          <p:nvGrpSpPr>
            <p:cNvPr id="52" name="Gruppieren 51"/>
            <p:cNvGrpSpPr/>
            <p:nvPr/>
          </p:nvGrpSpPr>
          <p:grpSpPr>
            <a:xfrm>
              <a:off x="5540200" y="1135684"/>
              <a:ext cx="741990" cy="1375053"/>
              <a:chOff x="4589168" y="1133475"/>
              <a:chExt cx="1009964" cy="1871663"/>
            </a:xfrm>
          </p:grpSpPr>
          <p:grpSp>
            <p:nvGrpSpPr>
              <p:cNvPr id="53" name="Gruppieren 52"/>
              <p:cNvGrpSpPr/>
              <p:nvPr/>
            </p:nvGrpSpPr>
            <p:grpSpPr>
              <a:xfrm>
                <a:off x="4589168" y="1133475"/>
                <a:ext cx="1009964" cy="1871663"/>
                <a:chOff x="4589168" y="1133475"/>
                <a:chExt cx="1009964" cy="1871663"/>
              </a:xfrm>
            </p:grpSpPr>
            <p:pic>
              <p:nvPicPr>
                <p:cNvPr id="56" name="Picture 56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671" b="11017"/>
                <a:stretch/>
              </p:blipFill>
              <p:spPr bwMode="auto">
                <a:xfrm>
                  <a:off x="4589168" y="1133475"/>
                  <a:ext cx="1009964" cy="1871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4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7463" y="1823813"/>
                  <a:ext cx="76327" cy="972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4" name="Rectangle 25"/>
              <p:cNvSpPr>
                <a:spLocks noChangeArrowheads="1"/>
              </p:cNvSpPr>
              <p:nvPr/>
            </p:nvSpPr>
            <p:spPr bwMode="auto">
              <a:xfrm>
                <a:off x="5170425" y="2147590"/>
                <a:ext cx="135880" cy="27175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6"/>
              <p:cNvSpPr>
                <a:spLocks noChangeArrowheads="1"/>
              </p:cNvSpPr>
              <p:nvPr/>
            </p:nvSpPr>
            <p:spPr bwMode="auto">
              <a:xfrm>
                <a:off x="4945063" y="1852613"/>
                <a:ext cx="180975" cy="838200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62" name="Textfeld 61"/>
            <p:cNvSpPr txBox="1"/>
            <p:nvPr/>
          </p:nvSpPr>
          <p:spPr>
            <a:xfrm>
              <a:off x="3644897" y="1581641"/>
              <a:ext cx="1866900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cs-CZ" sz="1400" dirty="0" smtClean="0">
                  <a:latin typeface="Arial"/>
                </a:rPr>
                <a:t>Servisní dvířka</a:t>
              </a:r>
              <a:endParaRPr lang="de-DE" sz="1400" dirty="0">
                <a:latin typeface="Arial"/>
                <a:cs typeface="+mn-cs"/>
              </a:endParaRPr>
            </a:p>
          </p:txBody>
        </p:sp>
        <p:cxnSp>
          <p:nvCxnSpPr>
            <p:cNvPr id="63" name="Gerade Verbindung mit Pfeil 39"/>
            <p:cNvCxnSpPr>
              <a:cxnSpLocks noChangeShapeType="1"/>
            </p:cNvCxnSpPr>
            <p:nvPr/>
          </p:nvCxnSpPr>
          <p:spPr bwMode="auto">
            <a:xfrm>
              <a:off x="3799094" y="1875687"/>
              <a:ext cx="1668463" cy="0"/>
            </a:xfrm>
            <a:prstGeom prst="straightConnector1">
              <a:avLst/>
            </a:prstGeom>
            <a:noFill/>
            <a:ln w="25400" algn="ctr">
              <a:solidFill>
                <a:srgbClr val="8BB63B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Text Box 5"/>
            <p:cNvSpPr txBox="1">
              <a:spLocks noChangeArrowheads="1"/>
            </p:cNvSpPr>
            <p:nvPr/>
          </p:nvSpPr>
          <p:spPr bwMode="auto">
            <a:xfrm>
              <a:off x="3947445" y="2616756"/>
              <a:ext cx="141664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de-DE" sz="1400" dirty="0" err="1" smtClean="0">
                  <a:latin typeface="Arial"/>
                  <a:cs typeface="+mn-cs"/>
                </a:rPr>
                <a:t>Servi</a:t>
              </a:r>
              <a:r>
                <a:rPr lang="cs-CZ" sz="1400" dirty="0" smtClean="0">
                  <a:latin typeface="Arial"/>
                  <a:cs typeface="+mn-cs"/>
                </a:rPr>
                <a:t>sní port</a:t>
              </a:r>
              <a:endParaRPr lang="de-DE" sz="1400" dirty="0">
                <a:latin typeface="Arial"/>
                <a:cs typeface="+mn-cs"/>
              </a:endParaRPr>
            </a:p>
          </p:txBody>
        </p:sp>
        <p:cxnSp>
          <p:nvCxnSpPr>
            <p:cNvPr id="65" name="Gerade Verbindung mit Pfeil 22"/>
            <p:cNvCxnSpPr>
              <a:cxnSpLocks noChangeShapeType="1"/>
            </p:cNvCxnSpPr>
            <p:nvPr/>
          </p:nvCxnSpPr>
          <p:spPr bwMode="auto">
            <a:xfrm flipV="1">
              <a:off x="4770022" y="2247758"/>
              <a:ext cx="1044000" cy="396000"/>
            </a:xfrm>
            <a:prstGeom prst="straightConnector1">
              <a:avLst/>
            </a:prstGeom>
            <a:noFill/>
            <a:ln w="25400" algn="ctr">
              <a:solidFill>
                <a:srgbClr val="8BB63B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11"/>
            <p:cNvSpPr>
              <a:spLocks noChangeArrowheads="1"/>
            </p:cNvSpPr>
            <p:nvPr/>
          </p:nvSpPr>
          <p:spPr bwMode="auto">
            <a:xfrm>
              <a:off x="3962444" y="4161585"/>
              <a:ext cx="1731862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de-DE" sz="1400" i="1" dirty="0" smtClean="0">
                  <a:latin typeface="Arial"/>
                </a:rPr>
                <a:t>Bluetooth</a:t>
              </a:r>
              <a:r>
                <a:rPr lang="de-DE" sz="1400" baseline="30000" dirty="0"/>
                <a:t>®</a:t>
              </a:r>
              <a:r>
                <a:rPr lang="de-DE" sz="1400" dirty="0" smtClean="0">
                  <a:latin typeface="Arial"/>
                </a:rPr>
                <a:t> </a:t>
              </a:r>
              <a:r>
                <a:rPr lang="de-DE" sz="1400" dirty="0" err="1" smtClean="0">
                  <a:latin typeface="Arial"/>
                </a:rPr>
                <a:t>adapter</a:t>
              </a:r>
              <a:r>
                <a:rPr lang="de-DE" sz="1400" dirty="0" smtClean="0">
                  <a:latin typeface="Arial"/>
                </a:rPr>
                <a:t> </a:t>
              </a:r>
              <a:br>
                <a:rPr lang="de-DE" sz="1400" dirty="0" smtClean="0">
                  <a:latin typeface="Arial"/>
                </a:rPr>
              </a:br>
              <a:r>
                <a:rPr lang="de-DE" sz="1400" dirty="0" smtClean="0">
                  <a:latin typeface="Arial"/>
                </a:rPr>
                <a:t>750-921</a:t>
              </a:r>
              <a:endParaRPr lang="de-DE" sz="1400" dirty="0">
                <a:latin typeface="Arial"/>
              </a:endParaRPr>
            </a:p>
          </p:txBody>
        </p:sp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6448840" y="4163765"/>
              <a:ext cx="182932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de-DE" sz="1400" dirty="0" smtClean="0">
                  <a:latin typeface="Arial"/>
                  <a:cs typeface="+mn-cs"/>
                </a:rPr>
                <a:t>S</a:t>
              </a:r>
              <a:r>
                <a:rPr lang="cs-CZ" sz="1400" dirty="0" err="1" smtClean="0">
                  <a:latin typeface="Arial"/>
                  <a:cs typeface="+mn-cs"/>
                </a:rPr>
                <a:t>ériový</a:t>
              </a:r>
              <a:r>
                <a:rPr lang="cs-CZ" sz="1400" dirty="0" smtClean="0">
                  <a:latin typeface="Arial"/>
                  <a:cs typeface="+mn-cs"/>
                </a:rPr>
                <a:t> kabel</a:t>
              </a:r>
            </a:p>
            <a:p>
              <a:pPr eaLnBrk="0" hangingPunct="0">
                <a:defRPr/>
              </a:pPr>
              <a:r>
                <a:rPr lang="de-DE" sz="1400" dirty="0" smtClean="0">
                  <a:latin typeface="Arial"/>
                  <a:cs typeface="+mn-cs"/>
                </a:rPr>
                <a:t>750-920</a:t>
              </a:r>
              <a:endParaRPr lang="de-DE" sz="1400" dirty="0">
                <a:latin typeface="Arial"/>
                <a:cs typeface="+mn-cs"/>
              </a:endParaRPr>
            </a:p>
          </p:txBody>
        </p:sp>
      </p:grpSp>
      <p:sp>
        <p:nvSpPr>
          <p:cNvPr id="34" name="Titel 3"/>
          <p:cNvSpPr txBox="1">
            <a:spLocks/>
          </p:cNvSpPr>
          <p:nvPr/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cap="none" dirty="0" smtClean="0"/>
              <a:t>Sériové rozhraní</a:t>
            </a:r>
            <a:endParaRPr lang="de-DE" cap="none" dirty="0"/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798" y="777600"/>
            <a:ext cx="8280401" cy="28266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cs-CZ" dirty="0" smtClean="0"/>
              <a:t>Jen pro základní konfiguraci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cs-CZ" dirty="0" smtClean="0"/>
              <a:t>Přepínač operačního módu</a:t>
            </a:r>
            <a:endParaRPr lang="de-DE" sz="2200" dirty="0"/>
          </a:p>
        </p:txBody>
      </p:sp>
      <p:graphicFrame>
        <p:nvGraphicFramePr>
          <p:cNvPr id="54" name="Tabel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45644"/>
              </p:ext>
            </p:extLst>
          </p:nvPr>
        </p:nvGraphicFramePr>
        <p:xfrm>
          <a:off x="2987824" y="1419622"/>
          <a:ext cx="515407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475"/>
                <a:gridCol w="1574885"/>
                <a:gridCol w="1913712"/>
              </a:tblGrid>
              <a:tr h="280588">
                <a:tc>
                  <a:txBody>
                    <a:bodyPr/>
                    <a:lstStyle/>
                    <a:p>
                      <a:r>
                        <a:rPr lang="cs-CZ" sz="1400" b="1" dirty="0" smtClean="0">
                          <a:solidFill>
                            <a:schemeClr val="tx1"/>
                          </a:solidFill>
                        </a:rPr>
                        <a:t>Pozice</a:t>
                      </a:r>
                      <a:endParaRPr lang="de-DE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 smtClean="0">
                          <a:solidFill>
                            <a:schemeClr val="tx1"/>
                          </a:solidFill>
                          <a:effectLst/>
                        </a:rPr>
                        <a:t>Aktivace</a:t>
                      </a:r>
                      <a:endParaRPr lang="de-DE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400" b="1" dirty="0" smtClean="0">
                          <a:solidFill>
                            <a:schemeClr val="tx1"/>
                          </a:solidFill>
                        </a:rPr>
                        <a:t>Funkce</a:t>
                      </a:r>
                      <a:endParaRPr lang="de-DE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rgbClr val="E3E3E3"/>
                    </a:solidFill>
                  </a:tcPr>
                </a:tc>
              </a:tr>
              <a:tr h="265421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>
                          <a:solidFill>
                            <a:schemeClr val="tx1"/>
                          </a:solidFill>
                        </a:rPr>
                        <a:t>RUN</a:t>
                      </a:r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Přepínač</a:t>
                      </a:r>
                      <a:endParaRPr lang="de-DE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400" b="1" dirty="0" smtClean="0"/>
                        <a:t>Program -</a:t>
                      </a:r>
                      <a:r>
                        <a:rPr lang="cs-CZ" sz="1400" b="1" baseline="0" dirty="0" smtClean="0"/>
                        <a:t> </a:t>
                      </a:r>
                      <a:r>
                        <a:rPr lang="de-DE" sz="1400" b="1" dirty="0" smtClean="0"/>
                        <a:t>Start</a:t>
                      </a:r>
                      <a:endParaRPr lang="de-DE" sz="1400" b="1" baseline="0" dirty="0" smtClean="0"/>
                    </a:p>
                  </a:txBody>
                  <a:tcPr marT="34290" marB="34290">
                    <a:noFill/>
                  </a:tcPr>
                </a:tc>
              </a:tr>
              <a:tr h="265421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1"/>
                          </a:solidFill>
                        </a:rPr>
                        <a:t>STOP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Přepínač</a:t>
                      </a:r>
                      <a:endParaRPr lang="de-DE" sz="1400" dirty="0" smtClean="0"/>
                    </a:p>
                  </a:txBody>
                  <a:tcPr marT="34290" marB="34290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400" b="1" dirty="0" smtClean="0"/>
                        <a:t>Program  - </a:t>
                      </a:r>
                      <a:r>
                        <a:rPr lang="de-DE" sz="1400" b="1" dirty="0" err="1" smtClean="0"/>
                        <a:t>Stop</a:t>
                      </a:r>
                      <a:endParaRPr lang="de-DE" sz="1400" b="1" dirty="0" smtClean="0"/>
                    </a:p>
                  </a:txBody>
                  <a:tcPr marT="34290" marB="34290">
                    <a:solidFill>
                      <a:srgbClr val="E3E3E3"/>
                    </a:solidFill>
                  </a:tcPr>
                </a:tc>
              </a:tr>
              <a:tr h="659760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RESET</a:t>
                      </a:r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 smtClean="0"/>
                        <a:t>Tlačítko </a:t>
                      </a:r>
                      <a:r>
                        <a:rPr lang="de-DE" sz="1400" baseline="0" dirty="0" smtClean="0"/>
                        <a:t>&gt; 2s</a:t>
                      </a:r>
                    </a:p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 smtClean="0"/>
                        <a:t>Tlačítko </a:t>
                      </a:r>
                      <a:r>
                        <a:rPr lang="de-DE" sz="1400" baseline="0" dirty="0" smtClean="0"/>
                        <a:t>&gt; 7s</a:t>
                      </a:r>
                      <a:endParaRPr lang="de-DE" sz="1400" dirty="0" smtClean="0"/>
                    </a:p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dirty="0" smtClean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err="1" smtClean="0"/>
                        <a:t>Reset</a:t>
                      </a:r>
                      <a:r>
                        <a:rPr lang="de-DE" sz="1400" b="1" dirty="0" smtClean="0"/>
                        <a:t> </a:t>
                      </a:r>
                      <a:r>
                        <a:rPr lang="cs-CZ" sz="1400" b="1" dirty="0" smtClean="0"/>
                        <a:t>„teplý“</a:t>
                      </a:r>
                      <a:endParaRPr lang="de-DE" sz="1400" b="1" dirty="0" smtClean="0"/>
                    </a:p>
                    <a:p>
                      <a:pPr algn="l"/>
                      <a:r>
                        <a:rPr lang="de-DE" sz="1400" b="1" baseline="0" dirty="0" err="1" smtClean="0"/>
                        <a:t>Reset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cs-CZ" sz="1400" b="1" baseline="0" dirty="0" smtClean="0"/>
                        <a:t>„studený“</a:t>
                      </a:r>
                      <a:endParaRPr lang="de-DE" sz="1400" b="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Rechteck 1"/>
          <p:cNvSpPr/>
          <p:nvPr/>
        </p:nvSpPr>
        <p:spPr>
          <a:xfrm>
            <a:off x="626467" y="3643159"/>
            <a:ext cx="7977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9252">
              <a:defRPr/>
            </a:pPr>
            <a:r>
              <a:rPr lang="cs-CZ" sz="1400" dirty="0" smtClean="0"/>
              <a:t>Pokud je řídicí jednotka v pozici STOP, program nelze spustit z </a:t>
            </a:r>
            <a:r>
              <a:rPr lang="de-DE" sz="1400" b="1" i="1" dirty="0" err="1" smtClean="0"/>
              <a:t>e!</a:t>
            </a:r>
            <a:r>
              <a:rPr lang="de-DE" sz="1400" i="1" dirty="0" err="1" smtClean="0"/>
              <a:t>COCKPIT</a:t>
            </a:r>
            <a:r>
              <a:rPr lang="cs-CZ" sz="1400" i="1" dirty="0" smtClean="0"/>
              <a:t>u</a:t>
            </a:r>
            <a:r>
              <a:rPr lang="de-DE" sz="1400" i="1" dirty="0" smtClean="0"/>
              <a:t>.</a:t>
            </a:r>
            <a:r>
              <a:rPr lang="de-DE" sz="1400" dirty="0" smtClean="0"/>
              <a:t> </a:t>
            </a:r>
            <a:endParaRPr lang="de-DE" sz="1400" dirty="0"/>
          </a:p>
          <a:p>
            <a:pPr defTabSz="7792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1400" dirty="0"/>
          </a:p>
        </p:txBody>
      </p:sp>
      <p:pic>
        <p:nvPicPr>
          <p:cNvPr id="14" name="Picture 2" descr="C:\Users\u016299\Desktop\SchalterPFC20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26713"/>
            <a:ext cx="1192212" cy="11450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/>
          <p:cNvGrpSpPr/>
          <p:nvPr/>
        </p:nvGrpSpPr>
        <p:grpSpPr>
          <a:xfrm>
            <a:off x="536965" y="3615910"/>
            <a:ext cx="72000" cy="396000"/>
            <a:chOff x="6569651" y="3406013"/>
            <a:chExt cx="252740" cy="1505996"/>
          </a:xfrm>
          <a:solidFill>
            <a:srgbClr val="8BB63B"/>
          </a:solidFill>
        </p:grpSpPr>
        <p:sp>
          <p:nvSpPr>
            <p:cNvPr id="15" name="Flussdiagramm: Daten 7"/>
            <p:cNvSpPr/>
            <p:nvPr/>
          </p:nvSpPr>
          <p:spPr bwMode="auto">
            <a:xfrm>
              <a:off x="6587775" y="3406013"/>
              <a:ext cx="234616" cy="110165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740 w 10740"/>
                <a:gd name="connsiteY0" fmla="*/ 10000 h 10000"/>
                <a:gd name="connsiteX1" fmla="*/ 0 w 10740"/>
                <a:gd name="connsiteY1" fmla="*/ 144 h 10000"/>
                <a:gd name="connsiteX2" fmla="*/ 10740 w 10740"/>
                <a:gd name="connsiteY2" fmla="*/ 0 h 10000"/>
                <a:gd name="connsiteX3" fmla="*/ 8740 w 10740"/>
                <a:gd name="connsiteY3" fmla="*/ 10000 h 10000"/>
                <a:gd name="connsiteX4" fmla="*/ 740 w 10740"/>
                <a:gd name="connsiteY4" fmla="*/ 10000 h 10000"/>
                <a:gd name="connsiteX0" fmla="*/ 740 w 10740"/>
                <a:gd name="connsiteY0" fmla="*/ 10000 h 10058"/>
                <a:gd name="connsiteX1" fmla="*/ 0 w 10740"/>
                <a:gd name="connsiteY1" fmla="*/ 144 h 10058"/>
                <a:gd name="connsiteX2" fmla="*/ 10740 w 10740"/>
                <a:gd name="connsiteY2" fmla="*/ 0 h 10058"/>
                <a:gd name="connsiteX3" fmla="*/ 9288 w 10740"/>
                <a:gd name="connsiteY3" fmla="*/ 10058 h 10058"/>
                <a:gd name="connsiteX4" fmla="*/ 740 w 10740"/>
                <a:gd name="connsiteY4" fmla="*/ 10000 h 10058"/>
                <a:gd name="connsiteX0" fmla="*/ 740 w 10839"/>
                <a:gd name="connsiteY0" fmla="*/ 9856 h 9914"/>
                <a:gd name="connsiteX1" fmla="*/ 0 w 10839"/>
                <a:gd name="connsiteY1" fmla="*/ 0 h 9914"/>
                <a:gd name="connsiteX2" fmla="*/ 10839 w 10839"/>
                <a:gd name="connsiteY2" fmla="*/ 23 h 9914"/>
                <a:gd name="connsiteX3" fmla="*/ 9288 w 10839"/>
                <a:gd name="connsiteY3" fmla="*/ 9914 h 9914"/>
                <a:gd name="connsiteX4" fmla="*/ 740 w 10839"/>
                <a:gd name="connsiteY4" fmla="*/ 9856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9" h="9914">
                  <a:moveTo>
                    <a:pt x="740" y="9856"/>
                  </a:moveTo>
                  <a:cubicBezTo>
                    <a:pt x="493" y="6571"/>
                    <a:pt x="247" y="3285"/>
                    <a:pt x="0" y="0"/>
                  </a:cubicBezTo>
                  <a:lnTo>
                    <a:pt x="10839" y="23"/>
                  </a:lnTo>
                  <a:lnTo>
                    <a:pt x="9288" y="9914"/>
                  </a:lnTo>
                  <a:lnTo>
                    <a:pt x="740" y="9856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7195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Ellipse 15"/>
            <p:cNvSpPr/>
            <p:nvPr/>
          </p:nvSpPr>
          <p:spPr bwMode="auto">
            <a:xfrm>
              <a:off x="6569651" y="4641944"/>
              <a:ext cx="252261" cy="270065"/>
            </a:xfrm>
            <a:prstGeom prst="ellipse">
              <a:avLst/>
            </a:prstGeom>
            <a:grpFill/>
            <a:ln w="9525" cap="flat" cmpd="sng" algn="ctr">
              <a:solidFill>
                <a:srgbClr val="7195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5354058" y="2174871"/>
            <a:ext cx="2899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b="1" dirty="0" smtClean="0"/>
          </a:p>
          <a:p>
            <a:r>
              <a:rPr lang="de-DE" dirty="0"/>
              <a:t> </a:t>
            </a:r>
            <a:r>
              <a:rPr lang="de-DE" dirty="0" smtClean="0"/>
              <a:t>    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467544" y="1051833"/>
            <a:ext cx="4286038" cy="3765399"/>
            <a:chOff x="467544" y="1051833"/>
            <a:chExt cx="4286038" cy="3765399"/>
          </a:xfrm>
        </p:grpSpPr>
        <p:grpSp>
          <p:nvGrpSpPr>
            <p:cNvPr id="36" name="Gruppieren 35"/>
            <p:cNvGrpSpPr/>
            <p:nvPr/>
          </p:nvGrpSpPr>
          <p:grpSpPr>
            <a:xfrm>
              <a:off x="467544" y="1495770"/>
              <a:ext cx="3665481" cy="1436021"/>
              <a:chOff x="596643" y="1963735"/>
              <a:chExt cx="4146791" cy="1624584"/>
            </a:xfrm>
          </p:grpSpPr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4990" y="1963735"/>
                <a:ext cx="1794051" cy="1624584"/>
              </a:xfrm>
              <a:prstGeom prst="rect">
                <a:avLst/>
              </a:prstGeom>
            </p:spPr>
          </p:pic>
          <p:sp>
            <p:nvSpPr>
              <p:cNvPr id="38" name="Textfeld 37"/>
              <p:cNvSpPr txBox="1"/>
              <p:nvPr/>
            </p:nvSpPr>
            <p:spPr>
              <a:xfrm>
                <a:off x="1313848" y="2656205"/>
                <a:ext cx="283278" cy="40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700" b="1" dirty="0" smtClean="0"/>
                  <a:t>+</a:t>
                </a:r>
                <a:endParaRPr lang="de-DE" sz="1700" b="1" dirty="0"/>
              </a:p>
            </p:txBody>
          </p:sp>
          <p:pic>
            <p:nvPicPr>
              <p:cNvPr id="39" name="Picture 1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643" y="2461047"/>
                <a:ext cx="631825" cy="704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0" name="Rechteck 39"/>
              <p:cNvSpPr/>
              <p:nvPr/>
            </p:nvSpPr>
            <p:spPr bwMode="auto">
              <a:xfrm>
                <a:off x="596643" y="1963735"/>
                <a:ext cx="2922398" cy="1624584"/>
              </a:xfrm>
              <a:prstGeom prst="rect">
                <a:avLst/>
              </a:prstGeom>
              <a:noFill/>
              <a:ln w="3175">
                <a:solidFill>
                  <a:srgbClr val="9D9D9C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1" name="Gerade Verbindung mit Pfeil 60"/>
              <p:cNvCxnSpPr/>
              <p:nvPr/>
            </p:nvCxnSpPr>
            <p:spPr bwMode="auto">
              <a:xfrm flipH="1">
                <a:off x="2867430" y="2064598"/>
                <a:ext cx="1876004" cy="308947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8BB63B"/>
                </a:solidFill>
                <a:prstDash val="solid"/>
                <a:round/>
                <a:headEnd type="triangle" w="lg" len="lg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DFC"/>
                </a:clrFrom>
                <a:clrTo>
                  <a:srgbClr val="FEFDF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967" y="1051833"/>
              <a:ext cx="611615" cy="778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964" y="2046189"/>
              <a:ext cx="611616" cy="778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967" y="3065814"/>
              <a:ext cx="611615" cy="778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4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966" y="4038812"/>
              <a:ext cx="611615" cy="778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6" name="Gerade Verbindung mit Pfeil 65"/>
            <p:cNvCxnSpPr>
              <a:stCxn id="63" idx="1"/>
              <a:endCxn id="67" idx="6"/>
            </p:cNvCxnSpPr>
            <p:nvPr/>
          </p:nvCxnSpPr>
          <p:spPr bwMode="auto">
            <a:xfrm flipH="1" flipV="1">
              <a:off x="2466296" y="1858013"/>
              <a:ext cx="1675668" cy="5773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8BB63B"/>
              </a:solidFill>
              <a:prstDash val="solid"/>
              <a:round/>
              <a:headEnd type="triangle" w="lg" len="lg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Ellipse 66"/>
            <p:cNvSpPr/>
            <p:nvPr/>
          </p:nvSpPr>
          <p:spPr bwMode="auto">
            <a:xfrm>
              <a:off x="1980963" y="1639127"/>
              <a:ext cx="485333" cy="43777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68" name="Gruppieren 67"/>
            <p:cNvGrpSpPr/>
            <p:nvPr/>
          </p:nvGrpSpPr>
          <p:grpSpPr>
            <a:xfrm>
              <a:off x="469106" y="3147814"/>
              <a:ext cx="3672860" cy="1602693"/>
              <a:chOff x="596643" y="4086667"/>
              <a:chExt cx="4155142" cy="1813141"/>
            </a:xfrm>
          </p:grpSpPr>
          <p:grpSp>
            <p:nvGrpSpPr>
              <p:cNvPr id="69" name="Gruppieren 68"/>
              <p:cNvGrpSpPr/>
              <p:nvPr/>
            </p:nvGrpSpPr>
            <p:grpSpPr>
              <a:xfrm>
                <a:off x="596643" y="4086667"/>
                <a:ext cx="2922398" cy="1813141"/>
                <a:chOff x="596643" y="4086667"/>
                <a:chExt cx="2922398" cy="1813141"/>
              </a:xfrm>
            </p:grpSpPr>
            <p:pic>
              <p:nvPicPr>
                <p:cNvPr id="73" name="Picture 9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7216" y="4108860"/>
                  <a:ext cx="631825" cy="7016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4" name="Picture 2" descr="C:\Users\u016299\Desktop\Schalter_PFC200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EFE"/>
                    </a:clrFrom>
                    <a:clrTo>
                      <a:srgbClr val="FFFEFE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643" y="4086667"/>
                  <a:ext cx="2523288" cy="1813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5" name="Rechteck 74"/>
                <p:cNvSpPr/>
                <p:nvPr/>
              </p:nvSpPr>
              <p:spPr bwMode="auto">
                <a:xfrm>
                  <a:off x="596643" y="4086667"/>
                  <a:ext cx="2922398" cy="1806254"/>
                </a:xfrm>
                <a:prstGeom prst="rect">
                  <a:avLst/>
                </a:prstGeom>
                <a:noFill/>
                <a:ln w="3175">
                  <a:solidFill>
                    <a:srgbClr val="9D9D9C"/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70" name="Gerade Verbindung mit Pfeil 69"/>
              <p:cNvCxnSpPr>
                <a:stCxn id="64" idx="1"/>
                <a:endCxn id="72" idx="6"/>
              </p:cNvCxnSpPr>
              <p:nvPr/>
            </p:nvCxnSpPr>
            <p:spPr bwMode="auto">
              <a:xfrm flipH="1">
                <a:off x="3668440" y="4434216"/>
                <a:ext cx="1083345" cy="31837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8BB63B"/>
                </a:solidFill>
                <a:prstDash val="solid"/>
                <a:round/>
                <a:headEnd type="triangle" w="lg" len="lg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Gerade Verbindung mit Pfeil 70"/>
              <p:cNvCxnSpPr>
                <a:stCxn id="65" idx="1"/>
                <a:endCxn id="72" idx="6"/>
              </p:cNvCxnSpPr>
              <p:nvPr/>
            </p:nvCxnSpPr>
            <p:spPr bwMode="auto">
              <a:xfrm flipH="1" flipV="1">
                <a:off x="3668441" y="4466054"/>
                <a:ext cx="1083344" cy="10689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8BB63B"/>
                </a:solidFill>
                <a:prstDash val="solid"/>
                <a:round/>
                <a:headEnd type="triangle" w="lg" len="lg"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Ellipse 71"/>
              <p:cNvSpPr/>
              <p:nvPr/>
            </p:nvSpPr>
            <p:spPr bwMode="auto">
              <a:xfrm>
                <a:off x="2876440" y="4108860"/>
                <a:ext cx="792000" cy="714387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33" name="Titel 3"/>
          <p:cNvSpPr txBox="1">
            <a:spLocks/>
          </p:cNvSpPr>
          <p:nvPr/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Přepínač operačního módu</a:t>
            </a:r>
            <a:endParaRPr lang="de-DE" cap="none" dirty="0"/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800" y="777600"/>
            <a:ext cx="8280401" cy="282663"/>
          </a:xfrm>
        </p:spPr>
        <p:txBody>
          <a:bodyPr/>
          <a:lstStyle/>
          <a:p>
            <a:r>
              <a:rPr lang="cs-CZ" dirty="0" smtClean="0"/>
              <a:t>Možnosti </a:t>
            </a:r>
            <a:r>
              <a:rPr lang="de-DE" dirty="0" err="1" smtClean="0"/>
              <a:t>Reset</a:t>
            </a:r>
            <a:r>
              <a:rPr lang="cs-CZ" dirty="0" smtClean="0"/>
              <a:t>-u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5112060" y="1221600"/>
            <a:ext cx="372732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1</a:t>
            </a:r>
            <a:r>
              <a:rPr lang="de-DE" sz="1400" b="1" dirty="0" smtClean="0"/>
              <a:t> .. </a:t>
            </a:r>
            <a:r>
              <a:rPr lang="de-DE" sz="1400" b="1" dirty="0"/>
              <a:t>8</a:t>
            </a:r>
            <a:r>
              <a:rPr lang="de-DE" sz="1400" b="1" dirty="0" smtClean="0"/>
              <a:t> </a:t>
            </a:r>
            <a:r>
              <a:rPr lang="de-DE" sz="1400" dirty="0"/>
              <a:t>s </a:t>
            </a:r>
          </a:p>
          <a:p>
            <a:pPr indent="447675"/>
            <a:r>
              <a:rPr lang="de-DE" sz="1400" dirty="0"/>
              <a:t>Software </a:t>
            </a:r>
            <a:r>
              <a:rPr lang="de-DE" sz="1400" dirty="0" err="1"/>
              <a:t>Reset</a:t>
            </a:r>
            <a:r>
              <a:rPr lang="de-DE" sz="1400" dirty="0"/>
              <a:t> (</a:t>
            </a:r>
            <a:r>
              <a:rPr lang="de-DE" sz="1400" dirty="0" err="1"/>
              <a:t>restart</a:t>
            </a:r>
            <a:r>
              <a:rPr lang="de-DE" sz="1400" dirty="0"/>
              <a:t>)</a:t>
            </a:r>
          </a:p>
          <a:p>
            <a:pPr indent="447675"/>
            <a:r>
              <a:rPr lang="cs-CZ" sz="1400" dirty="0" smtClean="0"/>
              <a:t>Následně </a:t>
            </a:r>
            <a:r>
              <a:rPr lang="de-DE" sz="1400" b="1" dirty="0" smtClean="0"/>
              <a:t>STOP</a:t>
            </a:r>
            <a:r>
              <a:rPr lang="cs-CZ" sz="1400" b="1" dirty="0" smtClean="0"/>
              <a:t>, nebo </a:t>
            </a:r>
            <a:r>
              <a:rPr lang="de-DE" sz="1400" b="1" dirty="0" smtClean="0"/>
              <a:t>RUN</a:t>
            </a:r>
            <a:r>
              <a:rPr lang="cs-CZ" sz="1400" b="1" dirty="0" smtClean="0"/>
              <a:t>, podle 	přepínače</a:t>
            </a:r>
            <a:endParaRPr lang="de-DE" sz="1400" b="1" dirty="0" smtClean="0"/>
          </a:p>
          <a:p>
            <a:r>
              <a:rPr lang="de-DE" sz="1400" dirty="0" smtClean="0"/>
              <a:t>                  (</a:t>
            </a:r>
            <a:r>
              <a:rPr lang="cs-CZ" sz="1400" dirty="0" smtClean="0"/>
              <a:t>Všechny </a:t>
            </a:r>
            <a:r>
              <a:rPr lang="de-DE" sz="1400" dirty="0" smtClean="0"/>
              <a:t>LED</a:t>
            </a:r>
            <a:r>
              <a:rPr lang="cs-CZ" sz="1400" dirty="0" smtClean="0"/>
              <a:t> krátce zezelenají</a:t>
            </a:r>
            <a:r>
              <a:rPr lang="de-DE" sz="1400" dirty="0" smtClean="0"/>
              <a:t>)</a:t>
            </a:r>
            <a:endParaRPr lang="de-DE" sz="1400" dirty="0"/>
          </a:p>
          <a:p>
            <a:r>
              <a:rPr lang="de-DE" sz="1400" b="1" dirty="0" smtClean="0"/>
              <a:t>8 </a:t>
            </a:r>
            <a:r>
              <a:rPr lang="de-DE" sz="1400" b="1" dirty="0"/>
              <a:t>…</a:t>
            </a:r>
            <a:r>
              <a:rPr lang="de-DE" sz="1400" dirty="0"/>
              <a:t>s  </a:t>
            </a:r>
            <a:endParaRPr lang="de-DE" sz="1400" dirty="0" smtClean="0"/>
          </a:p>
          <a:p>
            <a:pPr indent="447675"/>
            <a:r>
              <a:rPr lang="cs-CZ" sz="1400" dirty="0" err="1" smtClean="0"/>
              <a:t>Dočasna</a:t>
            </a:r>
            <a:r>
              <a:rPr lang="cs-CZ" sz="1400" dirty="0" smtClean="0"/>
              <a:t> IP adresa </a:t>
            </a:r>
            <a:r>
              <a:rPr lang="de-DE" sz="1400" b="1" dirty="0"/>
              <a:t>192.168.1.17</a:t>
            </a:r>
            <a:endParaRPr lang="cs-CZ" sz="1400" dirty="0" smtClean="0"/>
          </a:p>
          <a:p>
            <a:pPr indent="447675"/>
            <a:r>
              <a:rPr lang="cs-CZ" sz="1400" dirty="0"/>
              <a:t>	</a:t>
            </a:r>
            <a:r>
              <a:rPr lang="cs-CZ" sz="1400" dirty="0" smtClean="0"/>
              <a:t>a operační mód = </a:t>
            </a:r>
            <a:r>
              <a:rPr lang="de-DE" sz="1400" dirty="0" smtClean="0"/>
              <a:t> </a:t>
            </a:r>
            <a:r>
              <a:rPr lang="de-DE" sz="1400" b="1" dirty="0"/>
              <a:t>STOP</a:t>
            </a:r>
          </a:p>
          <a:p>
            <a:r>
              <a:rPr lang="de-DE" sz="1400" b="1" dirty="0" smtClean="0"/>
              <a:t> </a:t>
            </a:r>
            <a:r>
              <a:rPr lang="cs-CZ" sz="1400" b="1" dirty="0" smtClean="0"/>
              <a:t>	</a:t>
            </a:r>
            <a:r>
              <a:rPr lang="de-DE" sz="1400" dirty="0" smtClean="0"/>
              <a:t>(SYS </a:t>
            </a:r>
            <a:r>
              <a:rPr lang="de-DE" sz="1400" dirty="0"/>
              <a:t>LED </a:t>
            </a:r>
            <a:r>
              <a:rPr lang="cs-CZ" sz="1400" dirty="0" smtClean="0"/>
              <a:t>bliká oranžově</a:t>
            </a:r>
            <a:r>
              <a:rPr lang="de-DE" sz="1400" dirty="0" smtClean="0"/>
              <a:t>)</a:t>
            </a:r>
          </a:p>
          <a:p>
            <a:pPr lvl="0"/>
            <a:endParaRPr lang="de-DE" sz="1400" dirty="0"/>
          </a:p>
          <a:p>
            <a:pPr lvl="0"/>
            <a:r>
              <a:rPr lang="de-DE" sz="1400" b="1" dirty="0" smtClean="0">
                <a:solidFill>
                  <a:srgbClr val="191919"/>
                </a:solidFill>
              </a:rPr>
              <a:t>2 </a:t>
            </a:r>
            <a:r>
              <a:rPr lang="de-DE" sz="1400" b="1" dirty="0">
                <a:solidFill>
                  <a:srgbClr val="191919"/>
                </a:solidFill>
              </a:rPr>
              <a:t>.. </a:t>
            </a:r>
            <a:r>
              <a:rPr lang="de-DE" sz="1400" b="1" dirty="0" smtClean="0">
                <a:solidFill>
                  <a:srgbClr val="191919"/>
                </a:solidFill>
              </a:rPr>
              <a:t>7 </a:t>
            </a:r>
            <a:r>
              <a:rPr lang="de-DE" sz="1400" dirty="0" smtClean="0">
                <a:solidFill>
                  <a:srgbClr val="191919"/>
                </a:solidFill>
              </a:rPr>
              <a:t>s</a:t>
            </a:r>
            <a:endParaRPr lang="de-DE" sz="1400" dirty="0">
              <a:solidFill>
                <a:srgbClr val="191919"/>
              </a:solidFill>
            </a:endParaRPr>
          </a:p>
          <a:p>
            <a:pPr lvl="0"/>
            <a:r>
              <a:rPr lang="de-DE" sz="1400" dirty="0">
                <a:solidFill>
                  <a:srgbClr val="191919"/>
                </a:solidFill>
              </a:rPr>
              <a:t>         </a:t>
            </a:r>
            <a:r>
              <a:rPr lang="cs-CZ" sz="1400" dirty="0" smtClean="0">
                <a:solidFill>
                  <a:srgbClr val="191919"/>
                </a:solidFill>
              </a:rPr>
              <a:t>„Teplý“ </a:t>
            </a:r>
            <a:r>
              <a:rPr lang="de-DE" sz="1400" dirty="0" err="1" smtClean="0">
                <a:solidFill>
                  <a:srgbClr val="191919"/>
                </a:solidFill>
              </a:rPr>
              <a:t>Reset</a:t>
            </a:r>
            <a:endParaRPr lang="de-DE" sz="1400" dirty="0">
              <a:solidFill>
                <a:srgbClr val="191919"/>
              </a:solidFill>
            </a:endParaRPr>
          </a:p>
          <a:p>
            <a:pPr lvl="0"/>
            <a:r>
              <a:rPr lang="cs-CZ" sz="1400" dirty="0" smtClean="0">
                <a:solidFill>
                  <a:srgbClr val="191919"/>
                </a:solidFill>
              </a:rPr>
              <a:t>	</a:t>
            </a:r>
            <a:r>
              <a:rPr lang="de-DE" sz="1400" dirty="0" smtClean="0">
                <a:solidFill>
                  <a:srgbClr val="191919"/>
                </a:solidFill>
              </a:rPr>
              <a:t>(</a:t>
            </a:r>
            <a:r>
              <a:rPr lang="de-DE" sz="1400" dirty="0">
                <a:solidFill>
                  <a:srgbClr val="191919"/>
                </a:solidFill>
              </a:rPr>
              <a:t>RUN LED </a:t>
            </a:r>
            <a:r>
              <a:rPr lang="cs-CZ" sz="1400" dirty="0" smtClean="0">
                <a:solidFill>
                  <a:srgbClr val="191919"/>
                </a:solidFill>
              </a:rPr>
              <a:t>krátce zhasnou</a:t>
            </a:r>
            <a:r>
              <a:rPr lang="de-DE" sz="1400" dirty="0" smtClean="0">
                <a:solidFill>
                  <a:srgbClr val="191919"/>
                </a:solidFill>
              </a:rPr>
              <a:t>)</a:t>
            </a:r>
          </a:p>
          <a:p>
            <a:pPr lvl="0"/>
            <a:endParaRPr lang="de-DE" sz="1400" dirty="0">
              <a:solidFill>
                <a:srgbClr val="191919"/>
              </a:solidFill>
            </a:endParaRPr>
          </a:p>
          <a:p>
            <a:pPr lvl="0"/>
            <a:r>
              <a:rPr lang="de-DE" sz="1400" b="1" dirty="0">
                <a:solidFill>
                  <a:srgbClr val="191919"/>
                </a:solidFill>
              </a:rPr>
              <a:t>7 … </a:t>
            </a:r>
            <a:r>
              <a:rPr lang="de-DE" sz="1400" dirty="0">
                <a:solidFill>
                  <a:srgbClr val="191919"/>
                </a:solidFill>
              </a:rPr>
              <a:t>s</a:t>
            </a:r>
          </a:p>
          <a:p>
            <a:r>
              <a:rPr lang="de-DE" sz="1400" dirty="0">
                <a:solidFill>
                  <a:srgbClr val="191919"/>
                </a:solidFill>
              </a:rPr>
              <a:t>        </a:t>
            </a:r>
            <a:r>
              <a:rPr lang="cs-CZ" sz="1400" dirty="0" smtClean="0">
                <a:solidFill>
                  <a:srgbClr val="191919"/>
                </a:solidFill>
              </a:rPr>
              <a:t>„Studený“ </a:t>
            </a:r>
            <a:r>
              <a:rPr lang="de-DE" sz="1400" dirty="0" err="1">
                <a:solidFill>
                  <a:srgbClr val="191919"/>
                </a:solidFill>
              </a:rPr>
              <a:t>Reset</a:t>
            </a:r>
            <a:endParaRPr lang="de-DE" sz="1400" dirty="0">
              <a:solidFill>
                <a:srgbClr val="191919"/>
              </a:solidFill>
            </a:endParaRPr>
          </a:p>
          <a:p>
            <a:pPr lvl="0"/>
            <a:r>
              <a:rPr lang="cs-CZ" sz="1400" dirty="0">
                <a:solidFill>
                  <a:srgbClr val="191919"/>
                </a:solidFill>
              </a:rPr>
              <a:t>	</a:t>
            </a:r>
            <a:r>
              <a:rPr lang="de-DE" sz="1400" dirty="0" smtClean="0">
                <a:solidFill>
                  <a:srgbClr val="191919"/>
                </a:solidFill>
              </a:rPr>
              <a:t>(LED </a:t>
            </a:r>
            <a:r>
              <a:rPr lang="cs-CZ" sz="1400" dirty="0" smtClean="0">
                <a:solidFill>
                  <a:srgbClr val="191919"/>
                </a:solidFill>
              </a:rPr>
              <a:t>zhasnou na delší dobu)</a:t>
            </a:r>
            <a:endParaRPr lang="de-DE" sz="1400" dirty="0" smtClean="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3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79" y="3161751"/>
            <a:ext cx="1773614" cy="1814723"/>
          </a:xfrm>
          <a:prstGeom prst="rect">
            <a:avLst/>
          </a:prstGeom>
        </p:spPr>
      </p:pic>
      <p:sp>
        <p:nvSpPr>
          <p:cNvPr id="67" name="Ellipse 66"/>
          <p:cNvSpPr/>
          <p:nvPr/>
        </p:nvSpPr>
        <p:spPr bwMode="auto">
          <a:xfrm>
            <a:off x="2462289" y="3464878"/>
            <a:ext cx="485333" cy="43777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8" name="Gruppieren 67"/>
          <p:cNvGrpSpPr/>
          <p:nvPr/>
        </p:nvGrpSpPr>
        <p:grpSpPr>
          <a:xfrm>
            <a:off x="437580" y="1119215"/>
            <a:ext cx="2715257" cy="1602693"/>
            <a:chOff x="596643" y="4086667"/>
            <a:chExt cx="3071797" cy="1813141"/>
          </a:xfrm>
        </p:grpSpPr>
        <p:grpSp>
          <p:nvGrpSpPr>
            <p:cNvPr id="69" name="Gruppieren 68"/>
            <p:cNvGrpSpPr/>
            <p:nvPr/>
          </p:nvGrpSpPr>
          <p:grpSpPr>
            <a:xfrm>
              <a:off x="596643" y="4086667"/>
              <a:ext cx="2922398" cy="1813141"/>
              <a:chOff x="596643" y="4086667"/>
              <a:chExt cx="2922398" cy="1813141"/>
            </a:xfrm>
          </p:grpSpPr>
          <p:pic>
            <p:nvPicPr>
              <p:cNvPr id="73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7216" y="4108860"/>
                <a:ext cx="631825" cy="701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2" descr="C:\Users\u016299\Desktop\Schalter_PFC200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EFE"/>
                  </a:clrFrom>
                  <a:clrTo>
                    <a:srgbClr val="FFFEFE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643" y="4086667"/>
                <a:ext cx="2523288" cy="1813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Rechteck 74"/>
              <p:cNvSpPr/>
              <p:nvPr/>
            </p:nvSpPr>
            <p:spPr bwMode="auto">
              <a:xfrm>
                <a:off x="596643" y="4086667"/>
                <a:ext cx="2922398" cy="1806254"/>
              </a:xfrm>
              <a:prstGeom prst="rect">
                <a:avLst/>
              </a:prstGeom>
              <a:noFill/>
              <a:ln w="3175">
                <a:solidFill>
                  <a:srgbClr val="9D9D9C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2" name="Ellipse 71"/>
            <p:cNvSpPr/>
            <p:nvPr/>
          </p:nvSpPr>
          <p:spPr bwMode="auto">
            <a:xfrm>
              <a:off x="2876440" y="4108860"/>
              <a:ext cx="792000" cy="714387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3" name="Titel 3"/>
          <p:cNvSpPr txBox="1">
            <a:spLocks/>
          </p:cNvSpPr>
          <p:nvPr/>
        </p:nvSpPr>
        <p:spPr bwMode="gray">
          <a:xfrm>
            <a:off x="431799" y="448784"/>
            <a:ext cx="8280000" cy="828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 smtClean="0"/>
              <a:t>Tovární nastavení</a:t>
            </a:r>
            <a:endParaRPr lang="de-DE" cap="none" dirty="0"/>
          </a:p>
        </p:txBody>
      </p:sp>
      <p:sp>
        <p:nvSpPr>
          <p:cNvPr id="34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800" y="777600"/>
            <a:ext cx="8280401" cy="28266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3707904" y="1233524"/>
            <a:ext cx="51125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/>
              <a:t>1</a:t>
            </a:r>
            <a:r>
              <a:rPr lang="cs-CZ" sz="1400" b="1" dirty="0" smtClean="0"/>
              <a:t>0</a:t>
            </a:r>
            <a:r>
              <a:rPr lang="de-DE" sz="1400" b="1" dirty="0" smtClean="0"/>
              <a:t> ..  </a:t>
            </a:r>
            <a:r>
              <a:rPr lang="de-DE" sz="1400" dirty="0"/>
              <a:t>s </a:t>
            </a:r>
          </a:p>
          <a:p>
            <a:pPr indent="447675"/>
            <a:r>
              <a:rPr lang="cs-CZ" sz="1400" dirty="0" smtClean="0"/>
              <a:t>Uvede procesor do továrního nastavení</a:t>
            </a:r>
          </a:p>
          <a:p>
            <a:pPr indent="447675"/>
            <a:endParaRPr lang="cs-CZ" sz="1400" dirty="0">
              <a:solidFill>
                <a:srgbClr val="191919"/>
              </a:solidFill>
            </a:endParaRPr>
          </a:p>
          <a:p>
            <a:pPr indent="447675"/>
            <a:r>
              <a:rPr lang="cs-CZ" sz="1400" dirty="0" smtClean="0">
                <a:solidFill>
                  <a:srgbClr val="191919"/>
                </a:solidFill>
              </a:rPr>
              <a:t>= načte se kompletní záloha FW, </a:t>
            </a:r>
            <a:r>
              <a:rPr lang="cs-CZ" sz="1400" dirty="0">
                <a:solidFill>
                  <a:srgbClr val="191919"/>
                </a:solidFill>
              </a:rPr>
              <a:t>z</a:t>
            </a:r>
            <a:r>
              <a:rPr lang="cs-CZ" sz="1400" dirty="0" smtClean="0">
                <a:solidFill>
                  <a:srgbClr val="191919"/>
                </a:solidFill>
              </a:rPr>
              <a:t>trácím všechna data i nastavení</a:t>
            </a:r>
            <a:endParaRPr lang="de-DE" sz="1400" dirty="0" smtClean="0">
              <a:solidFill>
                <a:srgbClr val="191919"/>
              </a:solidFill>
            </a:endParaRPr>
          </a:p>
        </p:txBody>
      </p:sp>
      <p:sp>
        <p:nvSpPr>
          <p:cNvPr id="2" name="TextovéPole 1"/>
          <p:cNvSpPr txBox="1"/>
          <p:nvPr/>
        </p:nvSpPr>
        <p:spPr bwMode="gray">
          <a:xfrm>
            <a:off x="539552" y="3510716"/>
            <a:ext cx="792088" cy="7892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cs-CZ" sz="5400" b="1" dirty="0" smtClean="0"/>
              <a:t>+</a:t>
            </a:r>
            <a:endParaRPr lang="en-US" sz="54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1070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Kompatibilní procesorové jednotky</a:t>
            </a:r>
            <a:endParaRPr lang="cs-CZ" dirty="0"/>
          </a:p>
        </p:txBody>
      </p:sp>
      <p:pic>
        <p:nvPicPr>
          <p:cNvPr id="8" name="Zástupný symbol pro obrázek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2" b="54576"/>
          <a:stretch/>
        </p:blipFill>
        <p:spPr/>
      </p:pic>
      <p:sp>
        <p:nvSpPr>
          <p:cNvPr id="4" name="Zástupný symbol pro text 3"/>
          <p:cNvSpPr>
            <a:spLocks noGrp="1"/>
          </p:cNvSpPr>
          <p:nvPr>
            <p:ph type="body" sz="quarter" idx="15"/>
          </p:nvPr>
        </p:nvSpPr>
        <p:spPr>
          <a:xfrm>
            <a:off x="431798" y="3148012"/>
            <a:ext cx="4356226" cy="1656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cs-CZ" dirty="0" smtClean="0"/>
              <a:t>Rychlý procesor, kompaktní rozměry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Real-</a:t>
            </a:r>
            <a:r>
              <a:rPr lang="cs-CZ" dirty="0" err="1" smtClean="0"/>
              <a:t>time</a:t>
            </a:r>
            <a:r>
              <a:rPr lang="cs-CZ" dirty="0" smtClean="0"/>
              <a:t> Linux (+ </a:t>
            </a:r>
            <a:r>
              <a:rPr lang="cs-CZ" dirty="0" err="1" smtClean="0"/>
              <a:t>Board</a:t>
            </a:r>
            <a:r>
              <a:rPr lang="cs-CZ" dirty="0" smtClean="0"/>
              <a:t> Support </a:t>
            </a:r>
            <a:r>
              <a:rPr lang="cs-CZ" dirty="0" err="1" smtClean="0"/>
              <a:t>Package</a:t>
            </a:r>
            <a:r>
              <a:rPr lang="cs-CZ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Slot na </a:t>
            </a:r>
            <a:r>
              <a:rPr lang="cs-CZ" dirty="0" err="1" smtClean="0"/>
              <a:t>uSD</a:t>
            </a:r>
            <a:r>
              <a:rPr lang="cs-CZ" dirty="0" smtClean="0"/>
              <a:t> kartu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Webserver, Firewall, VPN, …</a:t>
            </a:r>
          </a:p>
          <a:p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s-CZ" dirty="0" smtClean="0"/>
              <a:t>PFC100</a:t>
            </a:r>
            <a:endParaRPr lang="cs-CZ" dirty="0"/>
          </a:p>
        </p:txBody>
      </p:sp>
      <p:sp>
        <p:nvSpPr>
          <p:cNvPr id="9" name="Zástupný symbol pro text 3"/>
          <p:cNvSpPr txBox="1">
            <a:spLocks/>
          </p:cNvSpPr>
          <p:nvPr/>
        </p:nvSpPr>
        <p:spPr bwMode="gray">
          <a:xfrm>
            <a:off x="5004048" y="3147814"/>
            <a:ext cx="3600400" cy="165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‒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1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750-8100	PFC100 CS 2ETH </a:t>
            </a:r>
            <a:r>
              <a:rPr lang="cs-CZ" b="1" dirty="0" smtClean="0"/>
              <a:t>ECO</a:t>
            </a:r>
          </a:p>
          <a:p>
            <a:r>
              <a:rPr lang="cs-CZ" dirty="0"/>
              <a:t>	</a:t>
            </a:r>
            <a:r>
              <a:rPr lang="cs-CZ" sz="1000" dirty="0" smtClean="0"/>
              <a:t>2x </a:t>
            </a:r>
            <a:r>
              <a:rPr lang="cs-CZ" sz="1000" dirty="0" err="1" smtClean="0"/>
              <a:t>Etnernet</a:t>
            </a:r>
            <a:r>
              <a:rPr lang="cs-CZ" sz="1000" dirty="0" smtClean="0"/>
              <a:t> </a:t>
            </a:r>
            <a:endParaRPr lang="cs-CZ" dirty="0" smtClean="0"/>
          </a:p>
          <a:p>
            <a:r>
              <a:rPr lang="cs-CZ" dirty="0" smtClean="0"/>
              <a:t>750-8101	PFC100 CS 2ETH</a:t>
            </a:r>
          </a:p>
          <a:p>
            <a:r>
              <a:rPr lang="cs-CZ" dirty="0"/>
              <a:t>	</a:t>
            </a:r>
            <a:r>
              <a:rPr lang="cs-CZ" sz="1000" dirty="0" smtClean="0"/>
              <a:t>2x </a:t>
            </a:r>
            <a:r>
              <a:rPr lang="cs-CZ" sz="1000" dirty="0" err="1" smtClean="0"/>
              <a:t>Ethernet</a:t>
            </a:r>
            <a:endParaRPr lang="cs-CZ" dirty="0" smtClean="0"/>
          </a:p>
          <a:p>
            <a:r>
              <a:rPr lang="cs-CZ" dirty="0" smtClean="0"/>
              <a:t>750-8102	PFC100 CS 2ETH </a:t>
            </a:r>
            <a:r>
              <a:rPr lang="cs-CZ" b="1" dirty="0" smtClean="0"/>
              <a:t>RS</a:t>
            </a:r>
          </a:p>
          <a:p>
            <a:r>
              <a:rPr lang="cs-CZ" dirty="0"/>
              <a:t>	</a:t>
            </a:r>
            <a:r>
              <a:rPr lang="cs-CZ" sz="1000" dirty="0" smtClean="0"/>
              <a:t>2x </a:t>
            </a:r>
            <a:r>
              <a:rPr lang="cs-CZ" sz="1000" dirty="0" err="1" smtClean="0"/>
              <a:t>Ethernet</a:t>
            </a:r>
            <a:r>
              <a:rPr lang="cs-CZ" sz="1000" dirty="0" smtClean="0"/>
              <a:t> + RS-232 / RS-485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590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Kompatibilní procesorové jednotky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cs-CZ" i="1" dirty="0" smtClean="0">
                <a:solidFill>
                  <a:schemeClr val="bg1">
                    <a:lumMod val="85000"/>
                  </a:schemeClr>
                </a:solidFill>
              </a:rPr>
              <a:t>oproti PFC100 navíc: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Více paměti pro program a data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Další varianty konektivity (RS-232 / RS-485, CAN, </a:t>
            </a:r>
            <a:r>
              <a:rPr lang="cs-CZ" dirty="0" err="1" smtClean="0"/>
              <a:t>Profibus</a:t>
            </a:r>
            <a:r>
              <a:rPr lang="cs-CZ" dirty="0" smtClean="0"/>
              <a:t>, 3G)</a:t>
            </a:r>
          </a:p>
          <a:p>
            <a:pPr>
              <a:lnSpc>
                <a:spcPct val="200000"/>
              </a:lnSpc>
            </a:pPr>
            <a:r>
              <a:rPr lang="cs-CZ" dirty="0" smtClean="0"/>
              <a:t>Odolná provedení XTR</a:t>
            </a:r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s-CZ" dirty="0" smtClean="0"/>
              <a:t>PFC200</a:t>
            </a:r>
          </a:p>
        </p:txBody>
      </p:sp>
      <p:pic>
        <p:nvPicPr>
          <p:cNvPr id="22" name="Zástupný symbol pro obrázek 2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9" b="24249"/>
          <a:stretch>
            <a:fillRect/>
          </a:stretch>
        </p:blipFill>
        <p:spPr/>
      </p:pic>
      <p:sp>
        <p:nvSpPr>
          <p:cNvPr id="23" name="Zástupný symbol pro text 3"/>
          <p:cNvSpPr txBox="1">
            <a:spLocks/>
          </p:cNvSpPr>
          <p:nvPr/>
        </p:nvSpPr>
        <p:spPr bwMode="gray">
          <a:xfrm>
            <a:off x="5004048" y="3147814"/>
            <a:ext cx="3600400" cy="165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‒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1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750-8202	PFC200 CS 2ETH </a:t>
            </a:r>
            <a:r>
              <a:rPr lang="cs-CZ" b="1" dirty="0" smtClean="0"/>
              <a:t>RS</a:t>
            </a:r>
          </a:p>
          <a:p>
            <a:r>
              <a:rPr lang="cs-CZ" dirty="0" smtClean="0"/>
              <a:t>750-8203	PFC200 CS 2ETH </a:t>
            </a:r>
            <a:r>
              <a:rPr lang="cs-CZ" b="1" dirty="0" smtClean="0"/>
              <a:t>CAN</a:t>
            </a:r>
          </a:p>
          <a:p>
            <a:r>
              <a:rPr lang="cs-CZ" dirty="0" smtClean="0"/>
              <a:t>750-8204	PFC200 CS 2ETH </a:t>
            </a:r>
            <a:r>
              <a:rPr lang="cs-CZ" b="1" dirty="0" smtClean="0"/>
              <a:t>RS CAN</a:t>
            </a:r>
          </a:p>
          <a:p>
            <a:r>
              <a:rPr lang="cs-CZ" dirty="0" smtClean="0"/>
              <a:t>750-8206</a:t>
            </a:r>
            <a:r>
              <a:rPr lang="cs-CZ" dirty="0"/>
              <a:t>	</a:t>
            </a:r>
            <a:r>
              <a:rPr lang="cs-CZ" dirty="0" smtClean="0"/>
              <a:t>PFC200 </a:t>
            </a:r>
            <a:r>
              <a:rPr lang="cs-CZ" dirty="0"/>
              <a:t>CS 2ETH </a:t>
            </a:r>
            <a:r>
              <a:rPr lang="cs-CZ" b="1" dirty="0" smtClean="0"/>
              <a:t>RS CAN DPS</a:t>
            </a:r>
            <a:endParaRPr lang="cs-CZ" b="1" dirty="0"/>
          </a:p>
          <a:p>
            <a:r>
              <a:rPr lang="cs-CZ" dirty="0" smtClean="0"/>
              <a:t>750-8207</a:t>
            </a:r>
            <a:r>
              <a:rPr lang="cs-CZ" dirty="0"/>
              <a:t>	</a:t>
            </a:r>
            <a:r>
              <a:rPr lang="cs-CZ" dirty="0" smtClean="0"/>
              <a:t>PFC200 </a:t>
            </a:r>
            <a:r>
              <a:rPr lang="cs-CZ" dirty="0"/>
              <a:t>CS 2ETH </a:t>
            </a:r>
            <a:r>
              <a:rPr lang="cs-CZ" b="1" dirty="0" smtClean="0"/>
              <a:t>RS 3G</a:t>
            </a:r>
          </a:p>
          <a:p>
            <a:r>
              <a:rPr lang="cs-CZ" dirty="0" smtClean="0"/>
              <a:t>750-8208</a:t>
            </a:r>
            <a:r>
              <a:rPr lang="cs-CZ" dirty="0"/>
              <a:t>	</a:t>
            </a:r>
            <a:r>
              <a:rPr lang="cs-CZ" dirty="0" smtClean="0"/>
              <a:t>PFC200 </a:t>
            </a:r>
            <a:r>
              <a:rPr lang="cs-CZ" dirty="0"/>
              <a:t>CS 2ETH </a:t>
            </a:r>
            <a:r>
              <a:rPr lang="cs-CZ" b="1" dirty="0" smtClean="0"/>
              <a:t>RS CAN DPM</a:t>
            </a:r>
          </a:p>
          <a:p>
            <a:r>
              <a:rPr lang="cs-CZ" dirty="0" smtClean="0"/>
              <a:t>+ další varianty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950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1"/>
          <a:stretch/>
        </p:blipFill>
        <p:spPr>
          <a:xfrm>
            <a:off x="1690833" y="297210"/>
            <a:ext cx="6167487" cy="453116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Řídicí </a:t>
            </a:r>
            <a:r>
              <a:rPr lang="cs-CZ" dirty="0" smtClean="0"/>
              <a:t>jednotka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95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54021">
            <a:off x="2020253" y="962681"/>
            <a:ext cx="4877568" cy="298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11"/>
          <p:cNvSpPr txBox="1">
            <a:spLocks noChangeArrowheads="1"/>
          </p:cNvSpPr>
          <p:nvPr/>
        </p:nvSpPr>
        <p:spPr bwMode="auto">
          <a:xfrm>
            <a:off x="1979712" y="690250"/>
            <a:ext cx="200567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cs-CZ" sz="1400" dirty="0" err="1" smtClean="0">
                <a:sym typeface="Wingdings 2" pitchFamily="18" charset="2"/>
              </a:rPr>
              <a:t>Řidící</a:t>
            </a:r>
            <a:r>
              <a:rPr lang="cs-CZ" sz="1400" dirty="0" smtClean="0">
                <a:sym typeface="Wingdings 2" pitchFamily="18" charset="2"/>
              </a:rPr>
              <a:t> jednotka / </a:t>
            </a:r>
          </a:p>
          <a:p>
            <a:pPr algn="l"/>
            <a:r>
              <a:rPr lang="cs-CZ" sz="1400" dirty="0" smtClean="0">
                <a:sym typeface="Wingdings 2" pitchFamily="18" charset="2"/>
              </a:rPr>
              <a:t>Komunikační jednotka</a:t>
            </a:r>
            <a:endParaRPr lang="de-DE" sz="1400" b="0" dirty="0"/>
          </a:p>
          <a:p>
            <a:pPr algn="l"/>
            <a:endParaRPr lang="de-DE" sz="1400" dirty="0"/>
          </a:p>
        </p:txBody>
      </p:sp>
      <p:sp>
        <p:nvSpPr>
          <p:cNvPr id="80" name="Text Box 24"/>
          <p:cNvSpPr txBox="1">
            <a:spLocks noChangeArrowheads="1"/>
          </p:cNvSpPr>
          <p:nvPr/>
        </p:nvSpPr>
        <p:spPr bwMode="auto">
          <a:xfrm>
            <a:off x="5885279" y="808696"/>
            <a:ext cx="14093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cs-CZ" sz="1400" dirty="0" smtClean="0">
                <a:sym typeface="Wingdings 2" pitchFamily="18" charset="2"/>
              </a:rPr>
              <a:t>Koncový</a:t>
            </a:r>
            <a:r>
              <a:rPr lang="de-DE" sz="1400" b="0" dirty="0" smtClean="0">
                <a:sym typeface="Wingdings 2" pitchFamily="18" charset="2"/>
              </a:rPr>
              <a:t> </a:t>
            </a:r>
            <a:r>
              <a:rPr lang="de-DE" sz="1400" b="0" dirty="0" err="1" smtClean="0">
                <a:sym typeface="Wingdings 2" pitchFamily="18" charset="2"/>
              </a:rPr>
              <a:t>modul</a:t>
            </a:r>
            <a:endParaRPr lang="de-DE" sz="1400" b="0" dirty="0"/>
          </a:p>
          <a:p>
            <a:pPr algn="l"/>
            <a:endParaRPr lang="de-DE" sz="1400" dirty="0"/>
          </a:p>
        </p:txBody>
      </p:sp>
      <p:sp>
        <p:nvSpPr>
          <p:cNvPr id="77" name="Text Box 17"/>
          <p:cNvSpPr txBox="1">
            <a:spLocks noChangeArrowheads="1"/>
          </p:cNvSpPr>
          <p:nvPr/>
        </p:nvSpPr>
        <p:spPr bwMode="auto">
          <a:xfrm>
            <a:off x="4057779" y="827860"/>
            <a:ext cx="18549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sz="1400" b="0" dirty="0" smtClean="0">
                <a:sym typeface="Wingdings 2" pitchFamily="18" charset="2"/>
              </a:rPr>
              <a:t>I/O </a:t>
            </a:r>
            <a:r>
              <a:rPr lang="de-DE" sz="1400" dirty="0" err="1" smtClean="0">
                <a:sym typeface="Wingdings 2" pitchFamily="18" charset="2"/>
              </a:rPr>
              <a:t>m</a:t>
            </a:r>
            <a:r>
              <a:rPr lang="de-DE" sz="1400" b="0" dirty="0" err="1" smtClean="0">
                <a:sym typeface="Wingdings 2" pitchFamily="18" charset="2"/>
              </a:rPr>
              <a:t>odul</a:t>
            </a:r>
            <a:r>
              <a:rPr lang="cs-CZ" sz="1400" b="0" dirty="0" smtClean="0">
                <a:sym typeface="Wingdings 2" pitchFamily="18" charset="2"/>
              </a:rPr>
              <a:t>y</a:t>
            </a:r>
            <a:r>
              <a:rPr lang="de-DE" sz="1400" b="0" dirty="0" smtClean="0">
                <a:sym typeface="Wingdings 2" pitchFamily="18" charset="2"/>
              </a:rPr>
              <a:t> (</a:t>
            </a:r>
            <a:r>
              <a:rPr lang="de-DE" sz="1400" b="0" dirty="0">
                <a:sym typeface="Wingdings 2" pitchFamily="18" charset="2"/>
              </a:rPr>
              <a:t>max</a:t>
            </a:r>
            <a:r>
              <a:rPr lang="de-DE" sz="1400" b="0" dirty="0" smtClean="0">
                <a:sym typeface="Wingdings 2" pitchFamily="18" charset="2"/>
              </a:rPr>
              <a:t>. 64</a:t>
            </a:r>
            <a:r>
              <a:rPr lang="de-DE" sz="1400" b="0" dirty="0">
                <a:sym typeface="Wingdings 2" pitchFamily="18" charset="2"/>
              </a:rPr>
              <a:t>)</a:t>
            </a:r>
            <a:endParaRPr lang="de-DE" sz="1400" b="0" dirty="0"/>
          </a:p>
          <a:p>
            <a:pPr algn="l"/>
            <a:endParaRPr lang="de-DE" sz="1400" dirty="0"/>
          </a:p>
        </p:txBody>
      </p:sp>
      <p:sp>
        <p:nvSpPr>
          <p:cNvPr id="198" name="Inhaltsplatzhalter 8"/>
          <p:cNvSpPr txBox="1">
            <a:spLocks/>
          </p:cNvSpPr>
          <p:nvPr/>
        </p:nvSpPr>
        <p:spPr bwMode="auto">
          <a:xfrm>
            <a:off x="2474429" y="3543204"/>
            <a:ext cx="3951327" cy="11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09807" indent="-309807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670" indent="-257045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030885" indent="-205636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443510" indent="-206989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853428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243054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632680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022306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411932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58AB27"/>
              </a:buClr>
              <a:buSzPct val="150000"/>
              <a:buNone/>
            </a:pPr>
            <a:r>
              <a:rPr lang="cs-CZ" altLang="de-DE" sz="1400" dirty="0" smtClean="0"/>
              <a:t>Nezávislost na lokálních sběrnicích</a:t>
            </a:r>
            <a:endParaRPr lang="de-DE" altLang="de-DE" sz="1400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58AB27"/>
              </a:buClr>
              <a:buSzPct val="150000"/>
              <a:buNone/>
            </a:pPr>
            <a:r>
              <a:rPr lang="de-DE" altLang="en-US" sz="1400" dirty="0" err="1" smtClean="0"/>
              <a:t>Modularit</a:t>
            </a:r>
            <a:r>
              <a:rPr lang="cs-CZ" altLang="en-US" sz="1400" dirty="0" smtClean="0"/>
              <a:t>a</a:t>
            </a:r>
            <a:endParaRPr lang="de-DE" altLang="en-US" sz="1400" dirty="0" smtClean="0"/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58AB27"/>
              </a:buClr>
              <a:buNone/>
            </a:pPr>
            <a:r>
              <a:rPr lang="cs-CZ" altLang="de-DE" sz="1400" dirty="0" smtClean="0"/>
              <a:t>Možnost budoucího rozšíření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58AB27"/>
              </a:buClr>
              <a:buNone/>
            </a:pPr>
            <a:r>
              <a:rPr lang="cs-CZ" altLang="en-US" sz="1400" dirty="0" smtClean="0"/>
              <a:t>Spolehlivost a robustnost</a:t>
            </a:r>
            <a:endParaRPr lang="de-DE" altLang="en-US" sz="1400" dirty="0"/>
          </a:p>
        </p:txBody>
      </p:sp>
      <p:sp>
        <p:nvSpPr>
          <p:cNvPr id="223" name="Titel 222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39606"/>
          </a:xfrm>
        </p:spPr>
        <p:txBody>
          <a:bodyPr/>
          <a:lstStyle/>
          <a:p>
            <a:r>
              <a:rPr lang="cs-CZ" dirty="0" smtClean="0"/>
              <a:t>WAGO IO System </a:t>
            </a:r>
            <a:endParaRPr lang="de-DE" dirty="0"/>
          </a:p>
        </p:txBody>
      </p:sp>
      <p:grpSp>
        <p:nvGrpSpPr>
          <p:cNvPr id="100" name="Gruppieren 99"/>
          <p:cNvGrpSpPr/>
          <p:nvPr/>
        </p:nvGrpSpPr>
        <p:grpSpPr>
          <a:xfrm>
            <a:off x="2339752" y="3580664"/>
            <a:ext cx="4320621" cy="1342497"/>
            <a:chOff x="2192788" y="3580525"/>
            <a:chExt cx="4132667" cy="1305145"/>
          </a:xfrm>
        </p:grpSpPr>
        <p:cxnSp>
          <p:nvCxnSpPr>
            <p:cNvPr id="101" name="Gerade Verbindung 100"/>
            <p:cNvCxnSpPr>
              <a:endCxn id="106" idx="4"/>
            </p:cNvCxnSpPr>
            <p:nvPr/>
          </p:nvCxnSpPr>
          <p:spPr bwMode="auto">
            <a:xfrm>
              <a:off x="2192788" y="4885670"/>
              <a:ext cx="401156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7195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2" name="Gruppieren 101"/>
            <p:cNvGrpSpPr/>
            <p:nvPr/>
          </p:nvGrpSpPr>
          <p:grpSpPr>
            <a:xfrm>
              <a:off x="2192788" y="3580525"/>
              <a:ext cx="4132667" cy="1305145"/>
              <a:chOff x="799517" y="4292062"/>
              <a:chExt cx="5974933" cy="1886957"/>
            </a:xfrm>
          </p:grpSpPr>
          <p:grpSp>
            <p:nvGrpSpPr>
              <p:cNvPr id="103" name="Gruppieren 102"/>
              <p:cNvGrpSpPr/>
              <p:nvPr/>
            </p:nvGrpSpPr>
            <p:grpSpPr>
              <a:xfrm>
                <a:off x="6424939" y="4292063"/>
                <a:ext cx="349511" cy="1886956"/>
                <a:chOff x="6459443" y="4292063"/>
                <a:chExt cx="349511" cy="1886956"/>
              </a:xfrm>
            </p:grpSpPr>
            <p:sp>
              <p:nvSpPr>
                <p:cNvPr id="105" name="Flussdiagramm: Daten 7"/>
                <p:cNvSpPr/>
                <p:nvPr/>
              </p:nvSpPr>
              <p:spPr bwMode="auto">
                <a:xfrm>
                  <a:off x="6484507" y="4292063"/>
                  <a:ext cx="324447" cy="1380332"/>
                </a:xfrm>
                <a:custGeom>
                  <a:avLst/>
                  <a:gdLst>
                    <a:gd name="connsiteX0" fmla="*/ 0 w 10000"/>
                    <a:gd name="connsiteY0" fmla="*/ 10000 h 10000"/>
                    <a:gd name="connsiteX1" fmla="*/ 2000 w 10000"/>
                    <a:gd name="connsiteY1" fmla="*/ 0 h 10000"/>
                    <a:gd name="connsiteX2" fmla="*/ 10000 w 10000"/>
                    <a:gd name="connsiteY2" fmla="*/ 0 h 10000"/>
                    <a:gd name="connsiteX3" fmla="*/ 8000 w 10000"/>
                    <a:gd name="connsiteY3" fmla="*/ 10000 h 10000"/>
                    <a:gd name="connsiteX4" fmla="*/ 0 w 10000"/>
                    <a:gd name="connsiteY4" fmla="*/ 10000 h 10000"/>
                    <a:gd name="connsiteX0" fmla="*/ 740 w 10740"/>
                    <a:gd name="connsiteY0" fmla="*/ 10000 h 10000"/>
                    <a:gd name="connsiteX1" fmla="*/ 0 w 10740"/>
                    <a:gd name="connsiteY1" fmla="*/ 144 h 10000"/>
                    <a:gd name="connsiteX2" fmla="*/ 10740 w 10740"/>
                    <a:gd name="connsiteY2" fmla="*/ 0 h 10000"/>
                    <a:gd name="connsiteX3" fmla="*/ 8740 w 10740"/>
                    <a:gd name="connsiteY3" fmla="*/ 10000 h 10000"/>
                    <a:gd name="connsiteX4" fmla="*/ 740 w 10740"/>
                    <a:gd name="connsiteY4" fmla="*/ 10000 h 10000"/>
                    <a:gd name="connsiteX0" fmla="*/ 740 w 10740"/>
                    <a:gd name="connsiteY0" fmla="*/ 10000 h 10058"/>
                    <a:gd name="connsiteX1" fmla="*/ 0 w 10740"/>
                    <a:gd name="connsiteY1" fmla="*/ 144 h 10058"/>
                    <a:gd name="connsiteX2" fmla="*/ 10740 w 10740"/>
                    <a:gd name="connsiteY2" fmla="*/ 0 h 10058"/>
                    <a:gd name="connsiteX3" fmla="*/ 9288 w 10740"/>
                    <a:gd name="connsiteY3" fmla="*/ 10058 h 10058"/>
                    <a:gd name="connsiteX4" fmla="*/ 740 w 10740"/>
                    <a:gd name="connsiteY4" fmla="*/ 10000 h 10058"/>
                    <a:gd name="connsiteX0" fmla="*/ 740 w 10839"/>
                    <a:gd name="connsiteY0" fmla="*/ 9856 h 9914"/>
                    <a:gd name="connsiteX1" fmla="*/ 0 w 10839"/>
                    <a:gd name="connsiteY1" fmla="*/ 0 h 9914"/>
                    <a:gd name="connsiteX2" fmla="*/ 10839 w 10839"/>
                    <a:gd name="connsiteY2" fmla="*/ 23 h 9914"/>
                    <a:gd name="connsiteX3" fmla="*/ 9288 w 10839"/>
                    <a:gd name="connsiteY3" fmla="*/ 9914 h 9914"/>
                    <a:gd name="connsiteX4" fmla="*/ 740 w 10839"/>
                    <a:gd name="connsiteY4" fmla="*/ 9856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39" h="9914">
                      <a:moveTo>
                        <a:pt x="740" y="9856"/>
                      </a:moveTo>
                      <a:cubicBezTo>
                        <a:pt x="493" y="6571"/>
                        <a:pt x="247" y="3285"/>
                        <a:pt x="0" y="0"/>
                      </a:cubicBezTo>
                      <a:lnTo>
                        <a:pt x="10839" y="23"/>
                      </a:lnTo>
                      <a:lnTo>
                        <a:pt x="9288" y="9914"/>
                      </a:lnTo>
                      <a:lnTo>
                        <a:pt x="740" y="9856"/>
                      </a:lnTo>
                      <a:close/>
                    </a:path>
                  </a:pathLst>
                </a:custGeom>
                <a:solidFill>
                  <a:srgbClr val="8BB63B"/>
                </a:solidFill>
                <a:ln w="9525" cap="flat" cmpd="sng" algn="ctr">
                  <a:solidFill>
                    <a:srgbClr val="71953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6" name="Ellipse 105"/>
                <p:cNvSpPr/>
                <p:nvPr/>
              </p:nvSpPr>
              <p:spPr bwMode="auto">
                <a:xfrm>
                  <a:off x="6459443" y="5840638"/>
                  <a:ext cx="348848" cy="338381"/>
                </a:xfrm>
                <a:prstGeom prst="ellipse">
                  <a:avLst/>
                </a:prstGeom>
                <a:solidFill>
                  <a:srgbClr val="8BB63B"/>
                </a:solidFill>
                <a:ln w="9525" cap="flat" cmpd="sng" algn="ctr">
                  <a:solidFill>
                    <a:srgbClr val="71953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104" name="Gerade Verbindung 103"/>
              <p:cNvCxnSpPr/>
              <p:nvPr/>
            </p:nvCxnSpPr>
            <p:spPr bwMode="auto">
              <a:xfrm>
                <a:off x="799517" y="4292062"/>
                <a:ext cx="5974933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7195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3" name="Gruppieren 52"/>
          <p:cNvGrpSpPr/>
          <p:nvPr/>
        </p:nvGrpSpPr>
        <p:grpSpPr>
          <a:xfrm>
            <a:off x="2393857" y="3723878"/>
            <a:ext cx="79106" cy="1042497"/>
            <a:chOff x="3197942" y="3689192"/>
            <a:chExt cx="83028" cy="1094184"/>
          </a:xfrm>
          <a:solidFill>
            <a:srgbClr val="8BB63B"/>
          </a:solidFill>
        </p:grpSpPr>
        <p:sp>
          <p:nvSpPr>
            <p:cNvPr id="54" name="Ellipse 53"/>
            <p:cNvSpPr/>
            <p:nvPr/>
          </p:nvSpPr>
          <p:spPr bwMode="auto">
            <a:xfrm>
              <a:off x="3198328" y="3689192"/>
              <a:ext cx="82642" cy="8264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Ellipse 54"/>
            <p:cNvSpPr/>
            <p:nvPr/>
          </p:nvSpPr>
          <p:spPr bwMode="auto">
            <a:xfrm>
              <a:off x="3197942" y="4031678"/>
              <a:ext cx="82642" cy="8264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3197942" y="4370080"/>
              <a:ext cx="82642" cy="8264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Ellipse 56"/>
            <p:cNvSpPr/>
            <p:nvPr/>
          </p:nvSpPr>
          <p:spPr bwMode="auto">
            <a:xfrm>
              <a:off x="3198328" y="4700734"/>
              <a:ext cx="82642" cy="8264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8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431798" y="776919"/>
            <a:ext cx="1251729" cy="282663"/>
          </a:xfrm>
        </p:spPr>
        <p:txBody>
          <a:bodyPr/>
          <a:lstStyle/>
          <a:p>
            <a:r>
              <a:rPr lang="cs-CZ" dirty="0" smtClean="0">
                <a:latin typeface="+mj-lt"/>
              </a:rPr>
              <a:t>Konfigurace</a:t>
            </a:r>
            <a:endParaRPr lang="de-DE" dirty="0">
              <a:latin typeface="+mj-lt"/>
            </a:endParaRPr>
          </a:p>
          <a:p>
            <a:endParaRPr lang="de-DE" dirty="0"/>
          </a:p>
        </p:txBody>
      </p:sp>
      <p:sp>
        <p:nvSpPr>
          <p:cNvPr id="70" name="Line 7"/>
          <p:cNvSpPr>
            <a:spLocks noChangeShapeType="1"/>
          </p:cNvSpPr>
          <p:nvPr/>
        </p:nvSpPr>
        <p:spPr bwMode="auto">
          <a:xfrm>
            <a:off x="2267744" y="1331916"/>
            <a:ext cx="0" cy="9747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Line 8"/>
          <p:cNvSpPr>
            <a:spLocks noChangeShapeType="1"/>
          </p:cNvSpPr>
          <p:nvPr/>
        </p:nvSpPr>
        <p:spPr bwMode="auto">
          <a:xfrm flipV="1">
            <a:off x="2267744" y="1340723"/>
            <a:ext cx="164012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9"/>
          <p:cNvSpPr txBox="1">
            <a:spLocks noChangeArrowheads="1"/>
          </p:cNvSpPr>
          <p:nvPr/>
        </p:nvSpPr>
        <p:spPr bwMode="auto">
          <a:xfrm>
            <a:off x="2914518" y="1090051"/>
            <a:ext cx="5773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 dirty="0">
                <a:sym typeface="Wingdings 2" pitchFamily="18" charset="2"/>
              </a:rPr>
              <a:t></a:t>
            </a:r>
            <a:endParaRPr lang="de-DE" sz="1400" dirty="0"/>
          </a:p>
        </p:txBody>
      </p:sp>
      <p:sp>
        <p:nvSpPr>
          <p:cNvPr id="74" name="Line 13"/>
          <p:cNvSpPr>
            <a:spLocks noChangeShapeType="1"/>
          </p:cNvSpPr>
          <p:nvPr/>
        </p:nvSpPr>
        <p:spPr bwMode="auto">
          <a:xfrm flipH="1">
            <a:off x="6154859" y="1180878"/>
            <a:ext cx="0" cy="22304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4"/>
          <p:cNvSpPr>
            <a:spLocks noChangeShapeType="1"/>
          </p:cNvSpPr>
          <p:nvPr/>
        </p:nvSpPr>
        <p:spPr bwMode="auto">
          <a:xfrm flipV="1">
            <a:off x="3907867" y="1259908"/>
            <a:ext cx="224699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15"/>
          <p:cNvSpPr txBox="1">
            <a:spLocks noChangeArrowheads="1"/>
          </p:cNvSpPr>
          <p:nvPr/>
        </p:nvSpPr>
        <p:spPr bwMode="auto">
          <a:xfrm>
            <a:off x="4930017" y="1012054"/>
            <a:ext cx="5773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 dirty="0">
                <a:sym typeface="Wingdings 2" pitchFamily="18" charset="2"/>
              </a:rPr>
              <a:t></a:t>
            </a:r>
            <a:endParaRPr lang="de-DE" sz="1400" dirty="0"/>
          </a:p>
        </p:txBody>
      </p:sp>
      <p:sp>
        <p:nvSpPr>
          <p:cNvPr id="78" name="Text Box 19"/>
          <p:cNvSpPr txBox="1">
            <a:spLocks noChangeArrowheads="1"/>
          </p:cNvSpPr>
          <p:nvPr/>
        </p:nvSpPr>
        <p:spPr bwMode="auto">
          <a:xfrm>
            <a:off x="6082870" y="971876"/>
            <a:ext cx="5773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1400" dirty="0">
                <a:sym typeface="Wingdings 2" pitchFamily="18" charset="2"/>
              </a:rPr>
              <a:t></a:t>
            </a:r>
            <a:endParaRPr lang="de-DE" sz="1400" dirty="0"/>
          </a:p>
        </p:txBody>
      </p:sp>
      <p:sp>
        <p:nvSpPr>
          <p:cNvPr id="79" name="Line 22"/>
          <p:cNvSpPr>
            <a:spLocks noChangeShapeType="1"/>
          </p:cNvSpPr>
          <p:nvPr/>
        </p:nvSpPr>
        <p:spPr bwMode="auto">
          <a:xfrm flipV="1">
            <a:off x="6157236" y="1259908"/>
            <a:ext cx="180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13"/>
          <p:cNvSpPr>
            <a:spLocks noChangeShapeType="1"/>
          </p:cNvSpPr>
          <p:nvPr/>
        </p:nvSpPr>
        <p:spPr bwMode="auto">
          <a:xfrm flipH="1">
            <a:off x="6340858" y="1180878"/>
            <a:ext cx="0" cy="22304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7"/>
          <p:cNvSpPr>
            <a:spLocks noChangeShapeType="1"/>
          </p:cNvSpPr>
          <p:nvPr/>
        </p:nvSpPr>
        <p:spPr bwMode="auto">
          <a:xfrm>
            <a:off x="3907868" y="1149276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75606"/>
            <a:ext cx="1065282" cy="341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81" y="1812153"/>
            <a:ext cx="1044675" cy="25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35276"/>
            <a:ext cx="1017999" cy="36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46" y="3158966"/>
            <a:ext cx="1121410" cy="49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Gruppieren 87"/>
          <p:cNvGrpSpPr/>
          <p:nvPr/>
        </p:nvGrpSpPr>
        <p:grpSpPr>
          <a:xfrm>
            <a:off x="7559773" y="3746637"/>
            <a:ext cx="1116683" cy="481297"/>
            <a:chOff x="90504" y="4847400"/>
            <a:chExt cx="1410706" cy="757529"/>
          </a:xfrm>
        </p:grpSpPr>
        <p:sp>
          <p:nvSpPr>
            <p:cNvPr id="89" name="Rechteck 88"/>
            <p:cNvSpPr/>
            <p:nvPr/>
          </p:nvSpPr>
          <p:spPr>
            <a:xfrm>
              <a:off x="90504" y="4847400"/>
              <a:ext cx="938956" cy="7575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4000" b="1" cap="all" spc="0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RS</a:t>
              </a:r>
              <a:endParaRPr lang="de-DE" sz="4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950129" y="4926177"/>
              <a:ext cx="551081" cy="3622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1600" b="1" cap="all" spc="0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232</a:t>
              </a:r>
              <a:endParaRPr lang="de-DE" sz="1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950129" y="5176472"/>
              <a:ext cx="551081" cy="3622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1600" b="1" cap="all" spc="0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485</a:t>
              </a:r>
              <a:endParaRPr lang="de-DE" sz="1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  <p:pic>
        <p:nvPicPr>
          <p:cNvPr id="92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185152"/>
            <a:ext cx="1095093" cy="31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41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Značení na řídicí jednotce </a:t>
            </a:r>
            <a:endParaRPr lang="de-DE" dirty="0"/>
          </a:p>
        </p:txBody>
      </p:sp>
      <p:grpSp>
        <p:nvGrpSpPr>
          <p:cNvPr id="71" name="Gruppieren 70"/>
          <p:cNvGrpSpPr/>
          <p:nvPr/>
        </p:nvGrpSpPr>
        <p:grpSpPr>
          <a:xfrm>
            <a:off x="1172766" y="866385"/>
            <a:ext cx="7359674" cy="4065509"/>
            <a:chOff x="26089" y="892013"/>
            <a:chExt cx="9626767" cy="5317859"/>
          </a:xfrm>
        </p:grpSpPr>
        <p:pic>
          <p:nvPicPr>
            <p:cNvPr id="72" name="Grafik 7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33271" y="1959473"/>
              <a:ext cx="5079271" cy="3421527"/>
            </a:xfrm>
            <a:prstGeom prst="rect">
              <a:avLst/>
            </a:prstGeom>
          </p:spPr>
        </p:pic>
        <p:sp>
          <p:nvSpPr>
            <p:cNvPr id="73" name="Line 6"/>
            <p:cNvSpPr>
              <a:spLocks noChangeShapeType="1"/>
            </p:cNvSpPr>
            <p:nvPr/>
          </p:nvSpPr>
          <p:spPr bwMode="auto">
            <a:xfrm flipH="1">
              <a:off x="5498412" y="5085184"/>
              <a:ext cx="1198483" cy="0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auto">
            <a:xfrm>
              <a:off x="2278822" y="2680345"/>
              <a:ext cx="1296144" cy="0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75" name="Line 20"/>
            <p:cNvSpPr>
              <a:spLocks noChangeShapeType="1"/>
            </p:cNvSpPr>
            <p:nvPr/>
          </p:nvSpPr>
          <p:spPr bwMode="auto">
            <a:xfrm>
              <a:off x="2450534" y="4365104"/>
              <a:ext cx="0" cy="1296144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 flipH="1">
              <a:off x="2457741" y="5517232"/>
              <a:ext cx="758624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77" name="Line 22"/>
            <p:cNvSpPr>
              <a:spLocks noChangeShapeType="1"/>
            </p:cNvSpPr>
            <p:nvPr/>
          </p:nvSpPr>
          <p:spPr bwMode="auto">
            <a:xfrm flipH="1">
              <a:off x="2450534" y="5310733"/>
              <a:ext cx="775356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78" name="Line 22"/>
            <p:cNvSpPr>
              <a:spLocks noChangeShapeType="1"/>
            </p:cNvSpPr>
            <p:nvPr/>
          </p:nvSpPr>
          <p:spPr bwMode="auto">
            <a:xfrm flipH="1">
              <a:off x="2458899" y="4909979"/>
              <a:ext cx="775356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79" name="Line 22"/>
            <p:cNvSpPr>
              <a:spLocks noChangeShapeType="1"/>
            </p:cNvSpPr>
            <p:nvPr/>
          </p:nvSpPr>
          <p:spPr bwMode="auto">
            <a:xfrm flipH="1">
              <a:off x="2450534" y="4706094"/>
              <a:ext cx="775356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80" name="Line 22"/>
            <p:cNvSpPr>
              <a:spLocks noChangeShapeType="1"/>
            </p:cNvSpPr>
            <p:nvPr/>
          </p:nvSpPr>
          <p:spPr bwMode="auto">
            <a:xfrm flipH="1">
              <a:off x="2457741" y="4509120"/>
              <a:ext cx="775356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81" name="Line 22"/>
            <p:cNvSpPr>
              <a:spLocks noChangeShapeType="1"/>
            </p:cNvSpPr>
            <p:nvPr/>
          </p:nvSpPr>
          <p:spPr bwMode="auto">
            <a:xfrm flipH="1">
              <a:off x="2450534" y="5113759"/>
              <a:ext cx="775356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82" name="Textfeld 81"/>
            <p:cNvSpPr txBox="1"/>
            <p:nvPr/>
          </p:nvSpPr>
          <p:spPr bwMode="gray">
            <a:xfrm>
              <a:off x="1031772" y="4829890"/>
              <a:ext cx="1368924" cy="298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de-DE" sz="1400" dirty="0" smtClean="0"/>
                <a:t>Terminal </a:t>
              </a:r>
              <a:r>
                <a:rPr lang="de-DE" sz="1400" dirty="0" err="1" smtClean="0"/>
                <a:t>bus</a:t>
              </a:r>
              <a:endParaRPr lang="de-DE" sz="1400" dirty="0" smtClean="0"/>
            </a:p>
          </p:txBody>
        </p:sp>
        <p:sp>
          <p:nvSpPr>
            <p:cNvPr id="83" name="Textfeld 82"/>
            <p:cNvSpPr txBox="1"/>
            <p:nvPr/>
          </p:nvSpPr>
          <p:spPr bwMode="gray">
            <a:xfrm>
              <a:off x="26089" y="2508687"/>
              <a:ext cx="2496024" cy="7082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cs-CZ" sz="1400" dirty="0" smtClean="0"/>
                <a:t>Datum výroby</a:t>
              </a:r>
              <a:r>
                <a:rPr lang="de-DE" sz="1400" dirty="0" smtClean="0"/>
                <a:t>: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de-DE" sz="1400" dirty="0"/>
                <a:t>K</a:t>
              </a:r>
              <a:r>
                <a:rPr lang="de-DE" sz="1400" dirty="0" smtClean="0"/>
                <a:t>W 42, 2014</a:t>
              </a:r>
            </a:p>
          </p:txBody>
        </p:sp>
        <p:sp>
          <p:nvSpPr>
            <p:cNvPr id="84" name="Textfeld 83"/>
            <p:cNvSpPr txBox="1"/>
            <p:nvPr/>
          </p:nvSpPr>
          <p:spPr bwMode="gray">
            <a:xfrm>
              <a:off x="6797567" y="4417810"/>
              <a:ext cx="2597638" cy="238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cs-CZ" sz="1400" dirty="0" smtClean="0"/>
                <a:t>Popis jednotky</a:t>
              </a:r>
              <a:endParaRPr lang="de-DE" sz="1400" i="1" dirty="0"/>
            </a:p>
          </p:txBody>
        </p:sp>
        <p:sp>
          <p:nvSpPr>
            <p:cNvPr id="85" name="Textfeld 84"/>
            <p:cNvSpPr txBox="1"/>
            <p:nvPr/>
          </p:nvSpPr>
          <p:spPr bwMode="gray">
            <a:xfrm>
              <a:off x="6785161" y="4937731"/>
              <a:ext cx="1774114" cy="363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cs-CZ" sz="1400" dirty="0" smtClean="0"/>
                <a:t>Katalogové číslo</a:t>
              </a:r>
              <a:endParaRPr lang="de-DE" sz="1400" dirty="0" smtClean="0"/>
            </a:p>
          </p:txBody>
        </p:sp>
        <p:sp>
          <p:nvSpPr>
            <p:cNvPr id="86" name="Line 6"/>
            <p:cNvSpPr>
              <a:spLocks noChangeShapeType="1"/>
            </p:cNvSpPr>
            <p:nvPr/>
          </p:nvSpPr>
          <p:spPr bwMode="auto">
            <a:xfrm flipH="1">
              <a:off x="5348992" y="4581128"/>
              <a:ext cx="1347903" cy="0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cxnSp>
          <p:nvCxnSpPr>
            <p:cNvPr id="87" name="Gerade Verbindung mit Pfeil 86"/>
            <p:cNvCxnSpPr/>
            <p:nvPr/>
          </p:nvCxnSpPr>
          <p:spPr bwMode="gray">
            <a:xfrm>
              <a:off x="4840226" y="3273109"/>
              <a:ext cx="0" cy="1008112"/>
            </a:xfrm>
            <a:prstGeom prst="straightConnector1">
              <a:avLst/>
            </a:prstGeom>
            <a:ln w="38100">
              <a:solidFill>
                <a:srgbClr val="1D92E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/>
          </p:nvCxnSpPr>
          <p:spPr bwMode="gray">
            <a:xfrm>
              <a:off x="4837876" y="3294132"/>
              <a:ext cx="1859019" cy="0"/>
            </a:xfrm>
            <a:prstGeom prst="line">
              <a:avLst/>
            </a:prstGeom>
            <a:ln w="38100">
              <a:solidFill>
                <a:srgbClr val="1D92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feld 88"/>
            <p:cNvSpPr txBox="1"/>
            <p:nvPr/>
          </p:nvSpPr>
          <p:spPr bwMode="gray">
            <a:xfrm>
              <a:off x="6772702" y="3166894"/>
              <a:ext cx="1291391" cy="309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de-DE" sz="1400" dirty="0" smtClean="0"/>
                <a:t>MAC ID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endParaRPr lang="de-DE" sz="1400" dirty="0" smtClean="0"/>
            </a:p>
          </p:txBody>
        </p:sp>
        <p:cxnSp>
          <p:nvCxnSpPr>
            <p:cNvPr id="90" name="Gerade Verbindung 89"/>
            <p:cNvCxnSpPr/>
            <p:nvPr/>
          </p:nvCxnSpPr>
          <p:spPr bwMode="gray">
            <a:xfrm>
              <a:off x="4372594" y="5949280"/>
              <a:ext cx="2324298" cy="0"/>
            </a:xfrm>
            <a:prstGeom prst="line">
              <a:avLst/>
            </a:prstGeom>
            <a:ln w="38100">
              <a:solidFill>
                <a:srgbClr val="1D92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/>
            <p:cNvCxnSpPr/>
            <p:nvPr/>
          </p:nvCxnSpPr>
          <p:spPr bwMode="gray">
            <a:xfrm flipV="1">
              <a:off x="4384468" y="5465483"/>
              <a:ext cx="0" cy="495672"/>
            </a:xfrm>
            <a:prstGeom prst="straightConnector1">
              <a:avLst/>
            </a:prstGeom>
            <a:ln w="38100">
              <a:solidFill>
                <a:srgbClr val="1D92E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/>
          </p:nvSpPr>
          <p:spPr bwMode="gray">
            <a:xfrm>
              <a:off x="6787119" y="5805263"/>
              <a:ext cx="2865737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cs-CZ" sz="1400" dirty="0" smtClean="0"/>
                <a:t>Přiřazení svorek/</a:t>
              </a:r>
              <a:r>
                <a:rPr lang="de-DE" sz="1400" dirty="0" smtClean="0"/>
                <a:t>Pin</a:t>
              </a:r>
              <a:r>
                <a:rPr lang="cs-CZ" sz="1400" dirty="0" smtClean="0"/>
                <a:t>ů</a:t>
              </a:r>
              <a:endParaRPr lang="de-DE" sz="1400" i="1" dirty="0"/>
            </a:p>
          </p:txBody>
        </p:sp>
        <p:sp>
          <p:nvSpPr>
            <p:cNvPr id="93" name="Rechteck 92"/>
            <p:cNvSpPr/>
            <p:nvPr/>
          </p:nvSpPr>
          <p:spPr bwMode="auto">
            <a:xfrm>
              <a:off x="3641435" y="2564904"/>
              <a:ext cx="398813" cy="216024"/>
            </a:xfrm>
            <a:prstGeom prst="rect">
              <a:avLst/>
            </a:prstGeom>
            <a:solidFill>
              <a:srgbClr val="008EC0">
                <a:alpha val="40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hteck 93"/>
            <p:cNvSpPr/>
            <p:nvPr/>
          </p:nvSpPr>
          <p:spPr bwMode="auto">
            <a:xfrm>
              <a:off x="4405828" y="2564904"/>
              <a:ext cx="166172" cy="216024"/>
            </a:xfrm>
            <a:prstGeom prst="rect">
              <a:avLst/>
            </a:prstGeom>
            <a:solidFill>
              <a:srgbClr val="5FB331">
                <a:alpha val="40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hteck 94"/>
            <p:cNvSpPr/>
            <p:nvPr/>
          </p:nvSpPr>
          <p:spPr bwMode="auto">
            <a:xfrm>
              <a:off x="4040248" y="2564904"/>
              <a:ext cx="199404" cy="216024"/>
            </a:xfrm>
            <a:prstGeom prst="rect">
              <a:avLst/>
            </a:prstGeom>
            <a:solidFill>
              <a:srgbClr val="5FB331">
                <a:alpha val="40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hteck 95"/>
            <p:cNvSpPr/>
            <p:nvPr/>
          </p:nvSpPr>
          <p:spPr bwMode="auto">
            <a:xfrm>
              <a:off x="4230176" y="2564904"/>
              <a:ext cx="175652" cy="216024"/>
            </a:xfrm>
            <a:prstGeom prst="rect">
              <a:avLst/>
            </a:prstGeom>
            <a:solidFill>
              <a:srgbClr val="008EC0">
                <a:alpha val="40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7" name="Gerade Verbindung mit Pfeil 96"/>
            <p:cNvCxnSpPr/>
            <p:nvPr/>
          </p:nvCxnSpPr>
          <p:spPr bwMode="gray">
            <a:xfrm>
              <a:off x="4306124" y="1196752"/>
              <a:ext cx="0" cy="1368152"/>
            </a:xfrm>
            <a:prstGeom prst="straightConnector1">
              <a:avLst/>
            </a:prstGeom>
            <a:ln w="38100">
              <a:solidFill>
                <a:srgbClr val="1D92E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/>
            <p:cNvCxnSpPr/>
            <p:nvPr/>
          </p:nvCxnSpPr>
          <p:spPr bwMode="gray">
            <a:xfrm>
              <a:off x="4106718" y="1772816"/>
              <a:ext cx="3" cy="792088"/>
            </a:xfrm>
            <a:prstGeom prst="straightConnector1">
              <a:avLst/>
            </a:prstGeom>
            <a:ln w="38100">
              <a:solidFill>
                <a:srgbClr val="8BB63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Line 22"/>
            <p:cNvSpPr>
              <a:spLocks noChangeShapeType="1"/>
            </p:cNvSpPr>
            <p:nvPr/>
          </p:nvSpPr>
          <p:spPr bwMode="auto">
            <a:xfrm flipH="1">
              <a:off x="2278821" y="1772816"/>
              <a:ext cx="1827896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cxnSp>
          <p:nvCxnSpPr>
            <p:cNvPr id="100" name="Gerade Verbindung mit Pfeil 99"/>
            <p:cNvCxnSpPr/>
            <p:nvPr/>
          </p:nvCxnSpPr>
          <p:spPr bwMode="gray">
            <a:xfrm>
              <a:off x="4505529" y="1772816"/>
              <a:ext cx="3" cy="792088"/>
            </a:xfrm>
            <a:prstGeom prst="straightConnector1">
              <a:avLst/>
            </a:prstGeom>
            <a:ln w="38100">
              <a:solidFill>
                <a:srgbClr val="8BB63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Line 22"/>
            <p:cNvSpPr>
              <a:spLocks noChangeShapeType="1"/>
            </p:cNvSpPr>
            <p:nvPr/>
          </p:nvSpPr>
          <p:spPr bwMode="auto">
            <a:xfrm flipH="1">
              <a:off x="4505528" y="1772816"/>
              <a:ext cx="2191363" cy="0"/>
            </a:xfrm>
            <a:prstGeom prst="line">
              <a:avLst/>
            </a:prstGeom>
            <a:noFill/>
            <a:ln w="31750">
              <a:solidFill>
                <a:srgbClr val="8BB63B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/>
            </a:p>
          </p:txBody>
        </p:sp>
        <p:sp>
          <p:nvSpPr>
            <p:cNvPr id="102" name="Textfeld 101"/>
            <p:cNvSpPr txBox="1"/>
            <p:nvPr/>
          </p:nvSpPr>
          <p:spPr bwMode="gray">
            <a:xfrm>
              <a:off x="6785111" y="1629502"/>
              <a:ext cx="2173784" cy="23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de-DE" sz="1400" dirty="0" err="1" smtClean="0"/>
                <a:t>Firmwareloader</a:t>
              </a:r>
              <a:r>
                <a:rPr lang="de-DE" sz="1400" dirty="0" smtClean="0"/>
                <a:t>: 03</a:t>
              </a:r>
            </a:p>
          </p:txBody>
        </p:sp>
        <p:sp>
          <p:nvSpPr>
            <p:cNvPr id="103" name="Textfeld 102"/>
            <p:cNvSpPr txBox="1"/>
            <p:nvPr/>
          </p:nvSpPr>
          <p:spPr bwMode="gray">
            <a:xfrm>
              <a:off x="3620956" y="892013"/>
              <a:ext cx="1440160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de-DE" sz="1400" dirty="0" smtClean="0"/>
                <a:t>Hardware: 06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endParaRPr lang="de-DE" sz="1400" dirty="0" smtClean="0"/>
            </a:p>
          </p:txBody>
        </p:sp>
        <p:sp>
          <p:nvSpPr>
            <p:cNvPr id="104" name="Textfeld 103"/>
            <p:cNvSpPr txBox="1"/>
            <p:nvPr/>
          </p:nvSpPr>
          <p:spPr bwMode="gray">
            <a:xfrm>
              <a:off x="874852" y="1622635"/>
              <a:ext cx="1368925" cy="238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r>
                <a:rPr lang="de-DE" sz="1400" dirty="0" smtClean="0"/>
                <a:t>Firmware: 07 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bg2"/>
                </a:buClr>
                <a:buSzPct val="100000"/>
              </a:pPr>
              <a:endParaRPr lang="de-DE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20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2000" dirty="0"/>
              <a:t>WAGO-I</a:t>
            </a:r>
            <a:r>
              <a:rPr lang="en-US" altLang="cs-CZ" sz="2000" dirty="0"/>
              <a:t>/</a:t>
            </a:r>
            <a:r>
              <a:rPr lang="cs-CZ" altLang="cs-CZ" sz="2000" dirty="0"/>
              <a:t>O</a:t>
            </a:r>
            <a:r>
              <a:rPr lang="en-US" altLang="cs-CZ" sz="2000" dirty="0"/>
              <a:t>-</a:t>
            </a:r>
            <a:r>
              <a:rPr lang="cs-CZ" altLang="cs-CZ" sz="2000" dirty="0"/>
              <a:t>SYSTEM </a:t>
            </a:r>
            <a:r>
              <a:rPr lang="cs-CZ" altLang="cs-CZ" sz="2000" dirty="0" smtClean="0"/>
              <a:t>750</a:t>
            </a:r>
            <a:endParaRPr lang="cs-CZ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940440"/>
              </p:ext>
            </p:extLst>
          </p:nvPr>
        </p:nvGraphicFramePr>
        <p:xfrm>
          <a:off x="2362200" y="1188244"/>
          <a:ext cx="3646488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Image" r:id="rId3" imgW="468000" imgH="578169" progId="Photoshop.Image.9">
                  <p:embed/>
                </p:oleObj>
              </mc:Choice>
              <mc:Fallback>
                <p:oleObj name="Image" r:id="rId3" imgW="468000" imgH="578169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88244"/>
                        <a:ext cx="3646488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28613" y="959644"/>
            <a:ext cx="58277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cs-CZ" sz="16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Moduly</a:t>
            </a:r>
            <a:endParaRPr lang="de-DE" sz="1600" b="1" smtClean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>
              <a:defRPr/>
            </a:pPr>
            <a:endParaRPr lang="de-DE" sz="1600" b="1" smtClean="0">
              <a:latin typeface="Arial" pitchFamily="34" charset="0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81456"/>
              </p:ext>
            </p:extLst>
          </p:nvPr>
        </p:nvGraphicFramePr>
        <p:xfrm>
          <a:off x="7239000" y="2959894"/>
          <a:ext cx="1524000" cy="812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5" imgW="1063484" imgH="755650" progId="Photoshop.Image.9">
                  <p:embed/>
                </p:oleObj>
              </mc:Choice>
              <mc:Fallback>
                <p:oleObj name="Image" r:id="rId5" imgW="1063484" imgH="755650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959894"/>
                        <a:ext cx="1524000" cy="812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653790"/>
              </p:ext>
            </p:extLst>
          </p:nvPr>
        </p:nvGraphicFramePr>
        <p:xfrm>
          <a:off x="6553200" y="1245394"/>
          <a:ext cx="2057400" cy="1097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Image" r:id="rId7" imgW="2124280" imgH="1511683" progId="Photoshop.Image.9">
                  <p:embed/>
                </p:oleObj>
              </mc:Choice>
              <mc:Fallback>
                <p:oleObj name="Image" r:id="rId7" imgW="2124280" imgH="1511683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245394"/>
                        <a:ext cx="2057400" cy="1097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486701"/>
              </p:ext>
            </p:extLst>
          </p:nvPr>
        </p:nvGraphicFramePr>
        <p:xfrm>
          <a:off x="4267200" y="1017985"/>
          <a:ext cx="2133600" cy="1139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Image" r:id="rId9" imgW="2124280" imgH="1511683" progId="Photoshop.Image.9">
                  <p:embed/>
                </p:oleObj>
              </mc:Choice>
              <mc:Fallback>
                <p:oleObj name="Image" r:id="rId9" imgW="2124280" imgH="1511683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017985"/>
                        <a:ext cx="2133600" cy="1139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21611"/>
              </p:ext>
            </p:extLst>
          </p:nvPr>
        </p:nvGraphicFramePr>
        <p:xfrm>
          <a:off x="381000" y="2902744"/>
          <a:ext cx="2057400" cy="1097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Image" r:id="rId11" imgW="2124280" imgH="1511683" progId="Photoshop.Image.9">
                  <p:embed/>
                </p:oleObj>
              </mc:Choice>
              <mc:Fallback>
                <p:oleObj name="Image" r:id="rId11" imgW="2124280" imgH="1511683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02744"/>
                        <a:ext cx="2057400" cy="1097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4800" y="1531144"/>
            <a:ext cx="25908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cs-CZ" altLang="cs-CZ" dirty="0"/>
              <a:t> snadný popis</a:t>
            </a:r>
            <a:endParaRPr lang="de-DE" altLang="cs-CZ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cs-CZ" altLang="cs-CZ" dirty="0"/>
              <a:t> značení přípojných míst pomocí barevných mini WSB štítků</a:t>
            </a:r>
            <a:endParaRPr lang="de-DE" altLang="cs-CZ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04800" y="4033838"/>
            <a:ext cx="2590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/>
              <a:t>vysoká modularita přímo na lištu DIN</a:t>
            </a:r>
            <a:endParaRPr lang="de-DE" altLang="cs-CZ"/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026496"/>
              </p:ext>
            </p:extLst>
          </p:nvPr>
        </p:nvGraphicFramePr>
        <p:xfrm>
          <a:off x="5791201" y="3645694"/>
          <a:ext cx="1597025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Image" r:id="rId13" imgW="1063484" imgH="755650" progId="Photoshop.Image.9">
                  <p:embed/>
                </p:oleObj>
              </mc:Choice>
              <mc:Fallback>
                <p:oleObj name="Image" r:id="rId13" imgW="1063484" imgH="755650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1" y="3645694"/>
                        <a:ext cx="1597025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172200" y="4525566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/>
              <a:t>měření</a:t>
            </a:r>
            <a:endParaRPr lang="de-DE" altLang="cs-CZ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358063" y="3782616"/>
            <a:ext cx="152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cs-CZ" altLang="cs-CZ"/>
              <a:t>indikace stavu</a:t>
            </a:r>
            <a:endParaRPr lang="de-DE" altLang="cs-CZ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500814" y="2365773"/>
            <a:ext cx="214312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altLang="cs-CZ"/>
              <a:t>připojení vodičů</a:t>
            </a:r>
          </a:p>
          <a:p>
            <a:pPr algn="ctr">
              <a:spcBef>
                <a:spcPct val="50000"/>
              </a:spcBef>
            </a:pPr>
            <a:r>
              <a:rPr lang="de-DE" altLang="cs-CZ">
                <a:cs typeface="Times New Roman" pitchFamily="18" charset="0"/>
              </a:rPr>
              <a:t>CAGE CLAMP</a:t>
            </a:r>
            <a:r>
              <a:rPr lang="de-DE" altLang="cs-CZ" baseline="30000">
                <a:cs typeface="Times New Roman" pitchFamily="18" charset="0"/>
                <a:sym typeface="Symbol" pitchFamily="18" charset="2"/>
              </a:rPr>
              <a:t></a:t>
            </a:r>
            <a:endParaRPr lang="de-DE" altLang="cs-CZ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495800" y="2216944"/>
            <a:ext cx="1752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altLang="cs-CZ"/>
              <a:t>vnitřní datová sběrnice</a:t>
            </a:r>
            <a:endParaRPr lang="de-DE" altLang="cs-CZ"/>
          </a:p>
        </p:txBody>
      </p:sp>
    </p:spTree>
    <p:extLst>
      <p:ext uri="{BB962C8B-B14F-4D97-AF65-F5344CB8AC3E}">
        <p14:creationId xmlns:p14="http://schemas.microsoft.com/office/powerpoint/2010/main" val="26811989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400" dirty="0">
                <a:latin typeface="Arial" pitchFamily="34" charset="0"/>
              </a:rPr>
              <a:t>HW přehled – </a:t>
            </a:r>
            <a:r>
              <a:rPr lang="cs-CZ" sz="2400" dirty="0" smtClean="0">
                <a:latin typeface="Arial" pitchFamily="34" charset="0"/>
              </a:rPr>
              <a:t>již </a:t>
            </a:r>
            <a:r>
              <a:rPr lang="cs-CZ" sz="2400" dirty="0">
                <a:latin typeface="Arial" pitchFamily="34" charset="0"/>
              </a:rPr>
              <a:t>5</a:t>
            </a:r>
            <a:r>
              <a:rPr lang="cs-CZ" sz="2400" dirty="0" smtClean="0">
                <a:latin typeface="Arial" pitchFamily="34" charset="0"/>
              </a:rPr>
              <a:t>00 </a:t>
            </a:r>
            <a:r>
              <a:rPr lang="cs-CZ" sz="2400" dirty="0">
                <a:latin typeface="Arial" pitchFamily="34" charset="0"/>
              </a:rPr>
              <a:t>typů I/O modulů</a:t>
            </a:r>
            <a:r>
              <a:rPr lang="de-DE" sz="1800" dirty="0">
                <a:latin typeface="Arial" pitchFamily="34" charset="0"/>
              </a:rPr>
              <a:t/>
            </a:r>
            <a:br>
              <a:rPr lang="de-DE" sz="1800" dirty="0">
                <a:latin typeface="Arial" pitchFamily="34" charset="0"/>
              </a:rPr>
            </a:br>
            <a:endParaRPr lang="cs-CZ" dirty="0"/>
          </a:p>
        </p:txBody>
      </p:sp>
      <p:sp>
        <p:nvSpPr>
          <p:cNvPr id="4" name="Text Box 1027"/>
          <p:cNvSpPr txBox="1">
            <a:spLocks noChangeArrowheads="1"/>
          </p:cNvSpPr>
          <p:nvPr/>
        </p:nvSpPr>
        <p:spPr bwMode="auto">
          <a:xfrm>
            <a:off x="1552894" y="2503637"/>
            <a:ext cx="2621872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ct val="25000"/>
              </a:spcAft>
            </a:pPr>
            <a:r>
              <a:rPr lang="cs-CZ" altLang="cs-CZ" b="1" dirty="0"/>
              <a:t>Binární vstupy</a:t>
            </a:r>
            <a:endParaRPr lang="de-DE" altLang="cs-CZ" dirty="0"/>
          </a:p>
          <a:p>
            <a:r>
              <a:rPr lang="de-DE" altLang="cs-CZ" dirty="0"/>
              <a:t>2- / 4- / 8- / </a:t>
            </a:r>
            <a:r>
              <a:rPr lang="cs-CZ" altLang="cs-CZ" dirty="0"/>
              <a:t>16</a:t>
            </a:r>
            <a:r>
              <a:rPr lang="de-DE" altLang="cs-CZ" dirty="0"/>
              <a:t>- </a:t>
            </a:r>
            <a:r>
              <a:rPr lang="cs-CZ" altLang="cs-CZ" dirty="0"/>
              <a:t>kanálové</a:t>
            </a:r>
            <a:endParaRPr lang="de-DE" altLang="cs-CZ" dirty="0"/>
          </a:p>
          <a:p>
            <a:r>
              <a:rPr lang="de-DE" altLang="cs-CZ" dirty="0"/>
              <a:t>5 / 24 / 48 / </a:t>
            </a:r>
            <a:r>
              <a:rPr lang="cs-CZ" altLang="cs-CZ" dirty="0"/>
              <a:t>60 </a:t>
            </a:r>
            <a:r>
              <a:rPr lang="de-DE" altLang="cs-CZ" dirty="0"/>
              <a:t>/ 110 </a:t>
            </a:r>
            <a:r>
              <a:rPr lang="de-DE" altLang="cs-CZ" dirty="0" smtClean="0"/>
              <a:t>V</a:t>
            </a:r>
            <a:r>
              <a:rPr lang="cs-CZ" altLang="cs-CZ" dirty="0" smtClean="0"/>
              <a:t>, 220</a:t>
            </a:r>
            <a:r>
              <a:rPr lang="de-DE" altLang="cs-CZ" dirty="0" smtClean="0"/>
              <a:t> </a:t>
            </a:r>
            <a:r>
              <a:rPr lang="de-DE" altLang="cs-CZ" dirty="0"/>
              <a:t>DC</a:t>
            </a:r>
          </a:p>
          <a:p>
            <a:r>
              <a:rPr lang="de-DE" altLang="cs-CZ" dirty="0"/>
              <a:t>24 / 120 / 230 V AC</a:t>
            </a:r>
          </a:p>
          <a:p>
            <a:r>
              <a:rPr lang="de-DE" altLang="cs-CZ" dirty="0"/>
              <a:t>0,2 / 3 / 50 </a:t>
            </a:r>
            <a:r>
              <a:rPr lang="de-DE" altLang="cs-CZ" dirty="0" err="1"/>
              <a:t>ms</a:t>
            </a:r>
            <a:endParaRPr lang="de-DE" altLang="cs-CZ" dirty="0"/>
          </a:p>
        </p:txBody>
      </p:sp>
      <p:pic>
        <p:nvPicPr>
          <p:cNvPr id="5" name="Picture 1028" descr="Analog Ausgang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59" y="2519164"/>
            <a:ext cx="1206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29" descr="Analog Eingang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59" y="1162685"/>
            <a:ext cx="1206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30" descr="Digital Ausgang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0" y="3887316"/>
            <a:ext cx="1206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31" descr="Digital Eingang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5" y="2859782"/>
            <a:ext cx="1206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32" descr="Sonderfunktionen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647" y="3743300"/>
            <a:ext cx="1206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033"/>
          <p:cNvSpPr txBox="1">
            <a:spLocks noChangeArrowheads="1"/>
          </p:cNvSpPr>
          <p:nvPr/>
        </p:nvSpPr>
        <p:spPr bwMode="auto">
          <a:xfrm>
            <a:off x="1549715" y="3652594"/>
            <a:ext cx="2332433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ct val="25000"/>
              </a:spcAft>
            </a:pPr>
            <a:r>
              <a:rPr lang="cs-CZ" altLang="cs-CZ" b="1" dirty="0"/>
              <a:t>Binární výstupy</a:t>
            </a:r>
            <a:endParaRPr lang="de-DE" altLang="cs-CZ" dirty="0"/>
          </a:p>
          <a:p>
            <a:r>
              <a:rPr lang="de-DE" altLang="cs-CZ" dirty="0"/>
              <a:t>2- / 4- / 8- </a:t>
            </a:r>
            <a:r>
              <a:rPr lang="cs-CZ" altLang="cs-CZ" dirty="0"/>
              <a:t>16</a:t>
            </a:r>
            <a:r>
              <a:rPr lang="de-DE" altLang="cs-CZ" dirty="0"/>
              <a:t>- </a:t>
            </a:r>
            <a:r>
              <a:rPr lang="cs-CZ" altLang="cs-CZ" dirty="0"/>
              <a:t>kanálové</a:t>
            </a:r>
            <a:endParaRPr lang="de-DE" altLang="cs-CZ" dirty="0"/>
          </a:p>
          <a:p>
            <a:r>
              <a:rPr lang="de-DE" altLang="cs-CZ" dirty="0"/>
              <a:t>5 / 24 V DC</a:t>
            </a:r>
          </a:p>
          <a:p>
            <a:r>
              <a:rPr lang="de-DE" altLang="cs-CZ" dirty="0"/>
              <a:t>24 / 120 / 250 V AC</a:t>
            </a:r>
          </a:p>
          <a:p>
            <a:r>
              <a:rPr lang="de-DE" altLang="cs-CZ" dirty="0"/>
              <a:t>0,02 / 0,3 / 0,5 / 1 / 2</a:t>
            </a:r>
            <a:r>
              <a:rPr lang="cs-CZ" altLang="cs-CZ" dirty="0"/>
              <a:t> </a:t>
            </a:r>
            <a:r>
              <a:rPr lang="de-DE" altLang="cs-CZ" dirty="0"/>
              <a:t>/</a:t>
            </a:r>
            <a:r>
              <a:rPr lang="cs-CZ" altLang="cs-CZ" dirty="0"/>
              <a:t> 16</a:t>
            </a:r>
            <a:r>
              <a:rPr lang="de-DE" altLang="cs-CZ" dirty="0"/>
              <a:t> A</a:t>
            </a:r>
          </a:p>
        </p:txBody>
      </p:sp>
      <p:sp>
        <p:nvSpPr>
          <p:cNvPr id="11" name="Text Box 1034"/>
          <p:cNvSpPr txBox="1">
            <a:spLocks noChangeArrowheads="1"/>
          </p:cNvSpPr>
          <p:nvPr/>
        </p:nvSpPr>
        <p:spPr bwMode="auto">
          <a:xfrm>
            <a:off x="6070734" y="3490431"/>
            <a:ext cx="35814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de-DE" altLang="cs-CZ" b="1" dirty="0" err="1" smtClean="0"/>
              <a:t>Speci</a:t>
            </a:r>
            <a:r>
              <a:rPr lang="cs-CZ" altLang="cs-CZ" b="1" dirty="0" smtClean="0"/>
              <a:t>á</a:t>
            </a:r>
            <a:r>
              <a:rPr lang="de-DE" altLang="cs-CZ" b="1" dirty="0" smtClean="0"/>
              <a:t>l</a:t>
            </a:r>
            <a:r>
              <a:rPr lang="cs-CZ" altLang="cs-CZ" b="1" dirty="0"/>
              <a:t>ní</a:t>
            </a:r>
            <a:r>
              <a:rPr lang="de-DE" altLang="cs-CZ" b="1" dirty="0"/>
              <a:t> </a:t>
            </a:r>
            <a:r>
              <a:rPr lang="de-DE" altLang="cs-CZ" b="1" dirty="0" err="1"/>
              <a:t>modul</a:t>
            </a:r>
            <a:r>
              <a:rPr lang="cs-CZ" altLang="cs-CZ" b="1" dirty="0"/>
              <a:t>y</a:t>
            </a:r>
            <a:endParaRPr lang="de-DE" altLang="cs-CZ" dirty="0"/>
          </a:p>
          <a:p>
            <a:r>
              <a:rPr lang="cs-CZ" altLang="cs-CZ" dirty="0"/>
              <a:t>napájecí</a:t>
            </a:r>
            <a:r>
              <a:rPr lang="de-DE" altLang="cs-CZ" dirty="0"/>
              <a:t>,</a:t>
            </a:r>
            <a:r>
              <a:rPr lang="cs-CZ" altLang="cs-CZ" dirty="0"/>
              <a:t> čítače</a:t>
            </a:r>
            <a:endParaRPr lang="de-DE" altLang="cs-CZ" dirty="0"/>
          </a:p>
          <a:p>
            <a:r>
              <a:rPr lang="cs-CZ" altLang="cs-CZ" dirty="0"/>
              <a:t>RS232, RS485, </a:t>
            </a:r>
          </a:p>
          <a:p>
            <a:r>
              <a:rPr lang="cs-CZ" altLang="cs-CZ" dirty="0"/>
              <a:t>DALI, </a:t>
            </a:r>
            <a:r>
              <a:rPr lang="cs-CZ" altLang="cs-CZ" dirty="0" err="1"/>
              <a:t>Enocean</a:t>
            </a:r>
            <a:r>
              <a:rPr lang="cs-CZ" altLang="cs-CZ" dirty="0"/>
              <a:t>, </a:t>
            </a:r>
            <a:r>
              <a:rPr lang="cs-CZ" altLang="cs-CZ" dirty="0" smtClean="0"/>
              <a:t>KNX,</a:t>
            </a:r>
          </a:p>
          <a:p>
            <a:r>
              <a:rPr lang="cs-CZ" altLang="cs-CZ" dirty="0" smtClean="0"/>
              <a:t>LON, MP-Bus </a:t>
            </a:r>
            <a:r>
              <a:rPr lang="cs-CZ" altLang="cs-CZ" dirty="0"/>
              <a:t>a další funkce</a:t>
            </a:r>
            <a:endParaRPr lang="de-DE" altLang="cs-CZ" dirty="0"/>
          </a:p>
        </p:txBody>
      </p:sp>
      <p:sp>
        <p:nvSpPr>
          <p:cNvPr id="12" name="Text Box 1035"/>
          <p:cNvSpPr txBox="1">
            <a:spLocks noChangeArrowheads="1"/>
          </p:cNvSpPr>
          <p:nvPr/>
        </p:nvSpPr>
        <p:spPr bwMode="auto">
          <a:xfrm>
            <a:off x="6013584" y="843558"/>
            <a:ext cx="259873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cs-CZ" altLang="cs-CZ" b="1" dirty="0"/>
              <a:t>Analogové</a:t>
            </a:r>
            <a:r>
              <a:rPr lang="de-DE" altLang="cs-CZ" b="1" dirty="0"/>
              <a:t> </a:t>
            </a:r>
            <a:r>
              <a:rPr lang="cs-CZ" altLang="cs-CZ" b="1" dirty="0"/>
              <a:t>vstupy</a:t>
            </a:r>
            <a:endParaRPr lang="de-DE" altLang="cs-CZ" dirty="0"/>
          </a:p>
          <a:p>
            <a:r>
              <a:rPr lang="de-DE" altLang="cs-CZ" dirty="0"/>
              <a:t>2- / 4- /</a:t>
            </a:r>
            <a:r>
              <a:rPr lang="cs-CZ" altLang="cs-CZ" dirty="0" smtClean="0"/>
              <a:t> 8</a:t>
            </a:r>
            <a:r>
              <a:rPr lang="de-DE" altLang="cs-CZ" dirty="0" smtClean="0"/>
              <a:t> </a:t>
            </a:r>
            <a:r>
              <a:rPr lang="cs-CZ" altLang="cs-CZ" dirty="0" smtClean="0"/>
              <a:t>-kanálové</a:t>
            </a:r>
            <a:r>
              <a:rPr lang="de-DE" altLang="cs-CZ" dirty="0" smtClean="0"/>
              <a:t> </a:t>
            </a:r>
            <a:endParaRPr lang="de-DE" altLang="cs-CZ" dirty="0"/>
          </a:p>
          <a:p>
            <a:r>
              <a:rPr lang="de-DE" altLang="cs-CZ" dirty="0"/>
              <a:t>0 - 10 / ±10 V DC</a:t>
            </a:r>
          </a:p>
          <a:p>
            <a:r>
              <a:rPr lang="de-DE" altLang="cs-CZ" dirty="0"/>
              <a:t>0 - 20 / 4 - 20 mA</a:t>
            </a:r>
            <a:endParaRPr lang="cs-CZ" altLang="cs-CZ" dirty="0"/>
          </a:p>
          <a:p>
            <a:r>
              <a:rPr lang="cs-CZ" altLang="cs-CZ" dirty="0" smtClean="0"/>
              <a:t>Pt1000, </a:t>
            </a:r>
            <a:r>
              <a:rPr lang="cs-CZ" altLang="cs-CZ" dirty="0"/>
              <a:t>Ni1000, 3fáz</a:t>
            </a:r>
            <a:r>
              <a:rPr lang="cs-CZ" altLang="cs-CZ" dirty="0" smtClean="0"/>
              <a:t>…</a:t>
            </a:r>
          </a:p>
          <a:p>
            <a:r>
              <a:rPr lang="cs-CZ" altLang="cs-CZ" dirty="0"/>
              <a:t>t</a:t>
            </a:r>
            <a:r>
              <a:rPr lang="cs-CZ" altLang="cs-CZ" dirty="0" smtClean="0"/>
              <a:t>enzometrický můstek</a:t>
            </a:r>
            <a:endParaRPr lang="de-DE" altLang="cs-CZ" dirty="0"/>
          </a:p>
        </p:txBody>
      </p:sp>
      <p:sp>
        <p:nvSpPr>
          <p:cNvPr id="13" name="Text Box 1036"/>
          <p:cNvSpPr txBox="1">
            <a:spLocks noChangeArrowheads="1"/>
          </p:cNvSpPr>
          <p:nvPr/>
        </p:nvSpPr>
        <p:spPr bwMode="auto">
          <a:xfrm>
            <a:off x="6070740" y="2297277"/>
            <a:ext cx="182293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de-DE" altLang="cs-CZ" b="1" dirty="0"/>
              <a:t>Analog</a:t>
            </a:r>
            <a:r>
              <a:rPr lang="cs-CZ" altLang="cs-CZ" b="1" dirty="0" err="1"/>
              <a:t>ové</a:t>
            </a:r>
            <a:r>
              <a:rPr lang="de-DE" altLang="cs-CZ" b="1" dirty="0"/>
              <a:t> </a:t>
            </a:r>
            <a:r>
              <a:rPr lang="cs-CZ" altLang="cs-CZ" b="1" dirty="0" smtClean="0"/>
              <a:t>výstupy</a:t>
            </a:r>
            <a:endParaRPr lang="de-DE" altLang="cs-CZ" dirty="0" smtClean="0"/>
          </a:p>
          <a:p>
            <a:r>
              <a:rPr lang="de-DE" altLang="cs-CZ" dirty="0" smtClean="0"/>
              <a:t>2- / 4- </a:t>
            </a:r>
            <a:r>
              <a:rPr lang="cs-CZ" altLang="cs-CZ" dirty="0" smtClean="0"/>
              <a:t>kanálové</a:t>
            </a:r>
            <a:endParaRPr lang="de-DE" altLang="cs-CZ" dirty="0" smtClean="0"/>
          </a:p>
          <a:p>
            <a:r>
              <a:rPr lang="de-DE" altLang="cs-CZ" dirty="0" smtClean="0"/>
              <a:t>0 </a:t>
            </a:r>
            <a:r>
              <a:rPr lang="de-DE" altLang="cs-CZ" dirty="0"/>
              <a:t>- 10 / ±10 V DC</a:t>
            </a:r>
          </a:p>
          <a:p>
            <a:r>
              <a:rPr lang="de-DE" altLang="cs-CZ" dirty="0"/>
              <a:t>0 - 20 / 4 - 20 mA</a:t>
            </a:r>
          </a:p>
        </p:txBody>
      </p:sp>
      <p:sp>
        <p:nvSpPr>
          <p:cNvPr id="14" name="Text Box 1038"/>
          <p:cNvSpPr txBox="1">
            <a:spLocks noChangeArrowheads="1"/>
          </p:cNvSpPr>
          <p:nvPr/>
        </p:nvSpPr>
        <p:spPr bwMode="auto">
          <a:xfrm>
            <a:off x="134086" y="987574"/>
            <a:ext cx="206659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cs-CZ" altLang="cs-CZ" b="1" dirty="0"/>
              <a:t>Komunikace:</a:t>
            </a:r>
          </a:p>
          <a:p>
            <a:r>
              <a:rPr lang="cs-CZ" altLang="cs-CZ" dirty="0" err="1"/>
              <a:t>Ethernet</a:t>
            </a:r>
            <a:r>
              <a:rPr lang="cs-CZ" altLang="cs-CZ" dirty="0"/>
              <a:t>, LON, </a:t>
            </a:r>
            <a:r>
              <a:rPr lang="cs-CZ" altLang="cs-CZ" dirty="0" err="1"/>
              <a:t>BacNet</a:t>
            </a:r>
            <a:r>
              <a:rPr lang="cs-CZ" altLang="cs-CZ" dirty="0"/>
              <a:t>,</a:t>
            </a:r>
          </a:p>
          <a:p>
            <a:r>
              <a:rPr lang="cs-CZ" altLang="cs-CZ" dirty="0"/>
              <a:t>KNX</a:t>
            </a:r>
            <a:r>
              <a:rPr lang="en-US" altLang="cs-CZ" dirty="0"/>
              <a:t>/IP</a:t>
            </a:r>
            <a:endParaRPr lang="cs-CZ" altLang="cs-CZ" dirty="0"/>
          </a:p>
          <a:p>
            <a:r>
              <a:rPr lang="cs-CZ" altLang="cs-CZ" dirty="0" err="1"/>
              <a:t>Profibus</a:t>
            </a:r>
            <a:r>
              <a:rPr lang="cs-CZ" altLang="cs-CZ" dirty="0"/>
              <a:t>, </a:t>
            </a:r>
            <a:r>
              <a:rPr lang="cs-CZ" altLang="cs-CZ" dirty="0" err="1"/>
              <a:t>DeviceNet</a:t>
            </a:r>
            <a:r>
              <a:rPr lang="cs-CZ" altLang="cs-CZ" dirty="0"/>
              <a:t>,</a:t>
            </a:r>
          </a:p>
          <a:p>
            <a:r>
              <a:rPr lang="cs-CZ" altLang="cs-CZ" dirty="0" err="1" smtClean="0"/>
              <a:t>CanOpen</a:t>
            </a:r>
            <a:r>
              <a:rPr lang="cs-CZ" altLang="cs-CZ" dirty="0" smtClean="0"/>
              <a:t>, </a:t>
            </a:r>
            <a:r>
              <a:rPr lang="cs-CZ" altLang="cs-CZ" dirty="0" err="1"/>
              <a:t>Modbus</a:t>
            </a:r>
            <a:r>
              <a:rPr lang="cs-CZ" altLang="cs-CZ" dirty="0"/>
              <a:t>, ….</a:t>
            </a:r>
            <a:endParaRPr lang="de-DE" altLang="cs-CZ" dirty="0"/>
          </a:p>
          <a:p>
            <a:endParaRPr lang="de-DE" altLang="cs-CZ" dirty="0"/>
          </a:p>
        </p:txBody>
      </p:sp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94" y="1013743"/>
            <a:ext cx="134778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662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Barevné značení modulů</a:t>
            </a:r>
            <a:endParaRPr lang="de-D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 rot="21600000">
            <a:off x="1620493" y="1137084"/>
            <a:ext cx="22812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cs-CZ" sz="1400" dirty="0" smtClean="0">
                <a:latin typeface="Arial"/>
                <a:cs typeface="+mn-cs"/>
              </a:rPr>
              <a:t>Digitální vstupy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79144" y="2305930"/>
            <a:ext cx="561975" cy="3286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cs-CZ" sz="1400" dirty="0" smtClean="0">
                <a:latin typeface="Arial"/>
                <a:cs typeface="+mn-cs"/>
              </a:rPr>
              <a:t>modrá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71206" y="1927311"/>
            <a:ext cx="569913" cy="32861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cs-CZ" sz="1400" dirty="0" smtClean="0">
                <a:latin typeface="Arial"/>
                <a:cs typeface="+mn-cs"/>
              </a:rPr>
              <a:t>zelená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971206" y="1522499"/>
            <a:ext cx="569913" cy="3286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cs-CZ" sz="1400" dirty="0" smtClean="0">
                <a:latin typeface="Arial"/>
                <a:cs typeface="+mn-cs"/>
              </a:rPr>
              <a:t>červená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950566" y="1111733"/>
            <a:ext cx="590550" cy="32861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cs-CZ" sz="1400" dirty="0" smtClean="0">
                <a:latin typeface="Arial"/>
              </a:rPr>
              <a:t>žlutá</a:t>
            </a:r>
            <a:endParaRPr lang="de-DE" sz="1400" dirty="0">
              <a:latin typeface="Arial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967835" y="2721459"/>
            <a:ext cx="561975" cy="32146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 rot="21600000">
            <a:off x="1620494" y="1546064"/>
            <a:ext cx="23383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cs-CZ" sz="1400" dirty="0"/>
              <a:t>Digitální </a:t>
            </a:r>
            <a:r>
              <a:rPr lang="cs-CZ" sz="1400" dirty="0" smtClean="0"/>
              <a:t>výstupy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 rot="21600000">
            <a:off x="1620494" y="1944327"/>
            <a:ext cx="23383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de-DE" sz="1400" dirty="0" smtClean="0">
                <a:latin typeface="Arial"/>
                <a:cs typeface="+mn-cs"/>
              </a:rPr>
              <a:t>Analog</a:t>
            </a:r>
            <a:r>
              <a:rPr lang="cs-CZ" sz="1400" dirty="0" err="1" smtClean="0">
                <a:latin typeface="Arial"/>
                <a:cs typeface="+mn-cs"/>
              </a:rPr>
              <a:t>ové</a:t>
            </a:r>
            <a:r>
              <a:rPr lang="cs-CZ" sz="1400" dirty="0" smtClean="0">
                <a:latin typeface="Arial"/>
                <a:cs typeface="+mn-cs"/>
              </a:rPr>
              <a:t> vstupy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 rot="21600000">
            <a:off x="1620493" y="2328900"/>
            <a:ext cx="22955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de-DE" sz="1400" dirty="0" smtClean="0">
                <a:latin typeface="Arial"/>
                <a:cs typeface="+mn-cs"/>
              </a:rPr>
              <a:t>Analog</a:t>
            </a:r>
            <a:r>
              <a:rPr lang="cs-CZ" sz="1400" dirty="0" err="1" smtClean="0">
                <a:latin typeface="Arial"/>
                <a:cs typeface="+mn-cs"/>
              </a:rPr>
              <a:t>ové</a:t>
            </a:r>
            <a:r>
              <a:rPr lang="cs-CZ" sz="1400" dirty="0" smtClean="0">
                <a:latin typeface="Arial"/>
                <a:cs typeface="+mn-cs"/>
              </a:rPr>
              <a:t> výstupy</a:t>
            </a:r>
            <a:endParaRPr lang="de-DE" sz="1400" dirty="0">
              <a:latin typeface="Arial"/>
              <a:cs typeface="+mn-cs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11490" y="2721259"/>
            <a:ext cx="24526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de-DE" sz="1400" dirty="0" err="1" smtClean="0">
                <a:latin typeface="Arial"/>
                <a:cs typeface="+mn-cs"/>
              </a:rPr>
              <a:t>Speci</a:t>
            </a:r>
            <a:r>
              <a:rPr lang="cs-CZ" sz="1400" dirty="0" err="1" smtClean="0">
                <a:latin typeface="Arial"/>
                <a:cs typeface="+mn-cs"/>
              </a:rPr>
              <a:t>ální</a:t>
            </a:r>
            <a:r>
              <a:rPr lang="cs-CZ" sz="1400" dirty="0" smtClean="0">
                <a:latin typeface="Arial"/>
                <a:cs typeface="+mn-cs"/>
              </a:rPr>
              <a:t> funkce</a:t>
            </a:r>
            <a:endParaRPr lang="de-DE" sz="1400" dirty="0">
              <a:latin typeface="Arial"/>
              <a:cs typeface="+mn-cs"/>
            </a:endParaRPr>
          </a:p>
        </p:txBody>
      </p:sp>
      <p:pic>
        <p:nvPicPr>
          <p:cNvPr id="19" name="Picture 2" descr="H:\präsentationen\Hamann\bunteklemm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1761" r="39062" b="42860"/>
          <a:stretch/>
        </p:blipFill>
        <p:spPr bwMode="auto">
          <a:xfrm>
            <a:off x="4644008" y="80529"/>
            <a:ext cx="3918857" cy="323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 bwMode="gray">
          <a:xfrm>
            <a:off x="833934" y="3219822"/>
            <a:ext cx="5538266" cy="1484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cs-CZ" sz="1100" b="1" dirty="0" smtClean="0"/>
              <a:t>Přiřazení objednacích čísel</a:t>
            </a:r>
            <a:r>
              <a:rPr lang="de-DE" sz="1100" b="1" dirty="0" smtClean="0"/>
              <a:t>:</a:t>
            </a:r>
            <a:endParaRPr lang="de-DE" sz="1100" b="1" dirty="0"/>
          </a:p>
          <a:p>
            <a:endParaRPr lang="de-DE" sz="1100" dirty="0">
              <a:solidFill>
                <a:srgbClr val="FF0000"/>
              </a:solidFill>
            </a:endParaRPr>
          </a:p>
          <a:p>
            <a:r>
              <a:rPr lang="de-DE" sz="1100" dirty="0"/>
              <a:t>  	</a:t>
            </a:r>
            <a:r>
              <a:rPr lang="de-DE" sz="1100" dirty="0" smtClean="0"/>
              <a:t>750–3xx</a:t>
            </a:r>
            <a:r>
              <a:rPr lang="de-DE" sz="1100" dirty="0"/>
              <a:t>	</a:t>
            </a:r>
            <a:r>
              <a:rPr lang="de-DE" sz="1100" dirty="0" smtClean="0">
                <a:sym typeface="Wingdings" panose="05000000000000000000" pitchFamily="2" charset="2"/>
              </a:rPr>
              <a:t></a:t>
            </a:r>
            <a:r>
              <a:rPr lang="de-DE" sz="1100" dirty="0" smtClean="0"/>
              <a:t> </a:t>
            </a:r>
            <a:r>
              <a:rPr lang="cs-CZ" sz="1100" dirty="0" smtClean="0"/>
              <a:t>Komunikační moduly - neprogramovatelné</a:t>
            </a:r>
            <a:endParaRPr lang="de-DE" sz="1100" dirty="0"/>
          </a:p>
          <a:p>
            <a:pPr marL="396143" lvl="1"/>
            <a:r>
              <a:rPr lang="de-DE" sz="1100" dirty="0"/>
              <a:t> 	</a:t>
            </a:r>
            <a:r>
              <a:rPr lang="de-DE" sz="1100" dirty="0" smtClean="0"/>
              <a:t>4xx</a:t>
            </a:r>
            <a:r>
              <a:rPr lang="de-DE" sz="1100" dirty="0"/>
              <a:t>	</a:t>
            </a:r>
            <a:r>
              <a:rPr lang="de-DE" sz="1100" dirty="0" smtClean="0">
                <a:sym typeface="Wingdings" panose="05000000000000000000" pitchFamily="2" charset="2"/>
              </a:rPr>
              <a:t></a:t>
            </a:r>
            <a:r>
              <a:rPr lang="de-DE" sz="1100" dirty="0" smtClean="0"/>
              <a:t> </a:t>
            </a:r>
            <a:r>
              <a:rPr lang="cs-CZ" sz="1100" dirty="0" smtClean="0"/>
              <a:t>DI/AI</a:t>
            </a:r>
            <a:endParaRPr lang="de-DE" sz="1100" dirty="0"/>
          </a:p>
          <a:p>
            <a:pPr marL="396143" lvl="1"/>
            <a:r>
              <a:rPr lang="de-DE" sz="1100" dirty="0"/>
              <a:t> 	</a:t>
            </a:r>
            <a:r>
              <a:rPr lang="de-DE" sz="1100" dirty="0" smtClean="0"/>
              <a:t>14xx</a:t>
            </a:r>
            <a:r>
              <a:rPr lang="de-DE" sz="1100" dirty="0"/>
              <a:t>	</a:t>
            </a:r>
            <a:r>
              <a:rPr lang="de-DE" sz="1100" dirty="0" smtClean="0">
                <a:sym typeface="Wingdings" panose="05000000000000000000" pitchFamily="2" charset="2"/>
              </a:rPr>
              <a:t></a:t>
            </a:r>
            <a:r>
              <a:rPr lang="de-DE" sz="1100" dirty="0" smtClean="0"/>
              <a:t> </a:t>
            </a:r>
            <a:r>
              <a:rPr lang="cs-CZ" sz="1100" dirty="0"/>
              <a:t>DI/AI</a:t>
            </a:r>
            <a:endParaRPr lang="de-DE" sz="1100" dirty="0"/>
          </a:p>
          <a:p>
            <a:pPr marL="396143" lvl="1">
              <a:defRPr/>
            </a:pPr>
            <a:r>
              <a:rPr lang="de-DE" sz="1100" dirty="0" smtClean="0"/>
              <a:t> </a:t>
            </a:r>
            <a:r>
              <a:rPr lang="de-DE" sz="1100" dirty="0"/>
              <a:t>	</a:t>
            </a:r>
            <a:r>
              <a:rPr lang="de-DE" sz="1100" dirty="0" smtClean="0"/>
              <a:t>5xx</a:t>
            </a:r>
            <a:r>
              <a:rPr lang="de-DE" sz="1100" dirty="0"/>
              <a:t>	</a:t>
            </a:r>
            <a:r>
              <a:rPr lang="de-DE" sz="1100" dirty="0">
                <a:sym typeface="Wingdings" panose="05000000000000000000" pitchFamily="2" charset="2"/>
              </a:rPr>
              <a:t></a:t>
            </a:r>
            <a:r>
              <a:rPr lang="de-DE" sz="1100" dirty="0"/>
              <a:t> </a:t>
            </a:r>
            <a:r>
              <a:rPr lang="cs-CZ" sz="1100" dirty="0" smtClean="0"/>
              <a:t>DO/AO</a:t>
            </a:r>
            <a:endParaRPr lang="de-DE" sz="1100" dirty="0"/>
          </a:p>
          <a:p>
            <a:pPr marL="396143" lvl="1">
              <a:defRPr/>
            </a:pPr>
            <a:r>
              <a:rPr lang="de-DE" sz="1100" dirty="0"/>
              <a:t> 	</a:t>
            </a:r>
            <a:r>
              <a:rPr lang="de-DE" sz="1100" dirty="0" smtClean="0"/>
              <a:t>15xx</a:t>
            </a:r>
            <a:r>
              <a:rPr lang="de-DE" sz="1100" dirty="0"/>
              <a:t>	</a:t>
            </a:r>
            <a:r>
              <a:rPr lang="de-DE" sz="1100" dirty="0">
                <a:sym typeface="Wingdings" panose="05000000000000000000" pitchFamily="2" charset="2"/>
              </a:rPr>
              <a:t></a:t>
            </a:r>
            <a:r>
              <a:rPr lang="de-DE" sz="1100" dirty="0"/>
              <a:t> </a:t>
            </a:r>
            <a:r>
              <a:rPr lang="cs-CZ" sz="1100" dirty="0" smtClean="0"/>
              <a:t>DO/AO</a:t>
            </a:r>
          </a:p>
          <a:p>
            <a:pPr marL="396143" lvl="1">
              <a:defRPr/>
            </a:pPr>
            <a:r>
              <a:rPr lang="de-DE" sz="1100" dirty="0" smtClean="0"/>
              <a:t> </a:t>
            </a:r>
            <a:r>
              <a:rPr lang="de-DE" sz="1100" dirty="0"/>
              <a:t>	</a:t>
            </a:r>
            <a:r>
              <a:rPr lang="de-DE" sz="1100" dirty="0" smtClean="0"/>
              <a:t>6xx</a:t>
            </a:r>
            <a:r>
              <a:rPr lang="de-DE" sz="1100" dirty="0"/>
              <a:t>	</a:t>
            </a:r>
            <a:r>
              <a:rPr lang="de-DE" sz="1100" dirty="0">
                <a:sym typeface="Wingdings" panose="05000000000000000000" pitchFamily="2" charset="2"/>
              </a:rPr>
              <a:t></a:t>
            </a:r>
            <a:r>
              <a:rPr lang="de-DE" sz="1100" dirty="0"/>
              <a:t> </a:t>
            </a:r>
            <a:r>
              <a:rPr lang="cs-CZ" sz="1100" dirty="0" smtClean="0"/>
              <a:t>napájení a speciální funkce</a:t>
            </a:r>
          </a:p>
          <a:p>
            <a:pPr marL="396143" lvl="1">
              <a:defRPr/>
            </a:pPr>
            <a:r>
              <a:rPr lang="de-DE" sz="1100" dirty="0" smtClean="0">
                <a:solidFill>
                  <a:srgbClr val="FF0000"/>
                </a:solidFill>
              </a:rPr>
              <a:t> </a:t>
            </a:r>
            <a:r>
              <a:rPr lang="de-DE" sz="1100" dirty="0">
                <a:solidFill>
                  <a:srgbClr val="FF0000"/>
                </a:solidFill>
              </a:rPr>
              <a:t>	</a:t>
            </a:r>
            <a:r>
              <a:rPr lang="de-DE" sz="1100" dirty="0" smtClean="0"/>
              <a:t>8xx</a:t>
            </a:r>
            <a:r>
              <a:rPr lang="de-DE" sz="1100" dirty="0"/>
              <a:t>	</a:t>
            </a:r>
            <a:r>
              <a:rPr lang="de-DE" sz="1100" dirty="0">
                <a:sym typeface="Wingdings" panose="05000000000000000000" pitchFamily="2" charset="2"/>
              </a:rPr>
              <a:t></a:t>
            </a:r>
            <a:r>
              <a:rPr lang="de-DE" sz="1100" dirty="0"/>
              <a:t> </a:t>
            </a:r>
            <a:r>
              <a:rPr lang="cs-CZ" sz="1100" dirty="0" smtClean="0"/>
              <a:t>řídicí jednotky</a:t>
            </a:r>
            <a:r>
              <a:rPr lang="de-DE" sz="1100" dirty="0" smtClean="0"/>
              <a:t> </a:t>
            </a:r>
            <a:r>
              <a:rPr lang="de-DE" sz="1100" dirty="0"/>
              <a:t>(</a:t>
            </a:r>
            <a:r>
              <a:rPr lang="de-DE" sz="1100" dirty="0" smtClean="0"/>
              <a:t>pro</a:t>
            </a:r>
            <a:r>
              <a:rPr lang="cs-CZ" sz="1100" dirty="0" err="1" smtClean="0"/>
              <a:t>gramovatelné</a:t>
            </a:r>
            <a:r>
              <a:rPr lang="de-DE" sz="1100" dirty="0" smtClean="0"/>
              <a:t>)</a:t>
            </a:r>
            <a:endParaRPr lang="de-DE" sz="1100" dirty="0"/>
          </a:p>
          <a:p>
            <a:pPr marL="396143" lvl="1">
              <a:defRPr/>
            </a:pPr>
            <a:r>
              <a:rPr lang="de-DE" sz="1100" dirty="0"/>
              <a:t> 	</a:t>
            </a:r>
            <a:r>
              <a:rPr lang="de-DE" sz="1100" dirty="0" smtClean="0"/>
              <a:t>8xxx</a:t>
            </a:r>
            <a:r>
              <a:rPr lang="de-DE" sz="1100" dirty="0"/>
              <a:t>	</a:t>
            </a:r>
            <a:r>
              <a:rPr lang="de-DE" sz="1100" dirty="0">
                <a:sym typeface="Wingdings" panose="05000000000000000000" pitchFamily="2" charset="2"/>
              </a:rPr>
              <a:t></a:t>
            </a:r>
            <a:r>
              <a:rPr lang="de-DE" sz="1100" dirty="0"/>
              <a:t> </a:t>
            </a:r>
            <a:r>
              <a:rPr lang="cs-CZ" sz="1100" dirty="0"/>
              <a:t>řídicí </a:t>
            </a:r>
            <a:r>
              <a:rPr lang="cs-CZ" sz="1100" dirty="0" smtClean="0"/>
              <a:t>jednotky</a:t>
            </a:r>
            <a:r>
              <a:rPr lang="de-DE" sz="1100" dirty="0"/>
              <a:t> </a:t>
            </a:r>
            <a:r>
              <a:rPr lang="cs-CZ" sz="1100" dirty="0"/>
              <a:t>(</a:t>
            </a:r>
            <a:r>
              <a:rPr lang="de-DE" sz="1100" dirty="0" smtClean="0"/>
              <a:t>pro</a:t>
            </a:r>
            <a:r>
              <a:rPr lang="cs-CZ" sz="1100" dirty="0" err="1"/>
              <a:t>gramovatelné</a:t>
            </a:r>
            <a:r>
              <a:rPr lang="de-DE" sz="1100" dirty="0" smtClean="0"/>
              <a:t>)</a:t>
            </a:r>
            <a:endParaRPr lang="de-DE" sz="11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endParaRPr lang="de-DE" sz="800" dirty="0" err="1" smtClean="0"/>
          </a:p>
        </p:txBody>
      </p:sp>
    </p:spTree>
    <p:extLst>
      <p:ext uri="{BB962C8B-B14F-4D97-AF65-F5344CB8AC3E}">
        <p14:creationId xmlns:p14="http://schemas.microsoft.com/office/powerpoint/2010/main" val="24357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/>
          <p:cNvSpPr txBox="1">
            <a:spLocks/>
          </p:cNvSpPr>
          <p:nvPr/>
        </p:nvSpPr>
        <p:spPr bwMode="gray">
          <a:xfrm>
            <a:off x="431800" y="777600"/>
            <a:ext cx="8280401" cy="282663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Informace o zapojení se uvádějí v katalogovém listě, nebo manuálu k modulu</a:t>
            </a:r>
            <a:endParaRPr lang="de-DE" dirty="0"/>
          </a:p>
        </p:txBody>
      </p:sp>
      <p:sp>
        <p:nvSpPr>
          <p:cNvPr id="10" name="Titel 2"/>
          <p:cNvSpPr txBox="1">
            <a:spLocks/>
          </p:cNvSpPr>
          <p:nvPr/>
        </p:nvSpPr>
        <p:spPr bwMode="gray">
          <a:xfrm>
            <a:off x="431799" y="448784"/>
            <a:ext cx="8280000" cy="8280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cap="none" dirty="0"/>
              <a:t>Zapojení periférií</a:t>
            </a:r>
            <a:endParaRPr lang="de-DE" cap="none" dirty="0"/>
          </a:p>
        </p:txBody>
      </p:sp>
      <p:pic>
        <p:nvPicPr>
          <p:cNvPr id="18" name="Picture 2" descr="H:\präsentationen\Hamann\Bilder\Bil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13" y="1169880"/>
            <a:ext cx="3358223" cy="26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8" y="1064827"/>
            <a:ext cx="2808312" cy="321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22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000" dirty="0">
                <a:latin typeface="Arial" pitchFamily="34" charset="0"/>
              </a:rPr>
              <a:t>HW </a:t>
            </a:r>
            <a:r>
              <a:rPr lang="cs-CZ" sz="2000" dirty="0" smtClean="0">
                <a:latin typeface="Arial" pitchFamily="34" charset="0"/>
              </a:rPr>
              <a:t>přehled – 16DI/DO</a:t>
            </a:r>
            <a:endParaRPr lang="cs-CZ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36697" y="934641"/>
            <a:ext cx="8382000" cy="3086100"/>
          </a:xfrm>
          <a:prstGeom prst="rect">
            <a:avLst/>
          </a:prstGeom>
        </p:spPr>
        <p:txBody>
          <a:bodyPr/>
          <a:lstStyle>
            <a:lvl1pPr marL="309807" indent="-309807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670" indent="-257045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030885" indent="-205636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443510" indent="-206989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853428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243054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632680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022306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411932" indent="-204283" algn="l" defTabSz="82524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cs-CZ" sz="1800" kern="0" dirty="0" smtClean="0"/>
              <a:t>na 12mm 16 signálů 24VDC</a:t>
            </a:r>
          </a:p>
          <a:p>
            <a:r>
              <a:rPr lang="cs-CZ" altLang="cs-CZ" sz="1800" kern="0" dirty="0" smtClean="0"/>
              <a:t>připojení plochým kabelem (konfekce)</a:t>
            </a:r>
          </a:p>
          <a:p>
            <a:r>
              <a:rPr lang="cs-CZ" altLang="cs-CZ" sz="1800" kern="0" dirty="0" smtClean="0"/>
              <a:t>rychlá bezchybná montáž</a:t>
            </a:r>
          </a:p>
        </p:txBody>
      </p:sp>
      <p:pic>
        <p:nvPicPr>
          <p:cNvPr id="4" name="Picture 4" descr="DS0750_1500_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81" y="2405435"/>
            <a:ext cx="4101232" cy="273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DS0750_1500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92787"/>
            <a:ext cx="2922561" cy="253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750_1400_2_be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1" y="2290763"/>
            <a:ext cx="1627833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926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400" dirty="0">
                <a:latin typeface="Arial" pitchFamily="34" charset="0"/>
              </a:rPr>
              <a:t>HW přehled – </a:t>
            </a:r>
            <a:r>
              <a:rPr lang="cs-CZ" sz="2400" dirty="0" smtClean="0">
                <a:latin typeface="Arial" pitchFamily="34" charset="0"/>
              </a:rPr>
              <a:t>3F měření</a:t>
            </a:r>
            <a:endParaRPr lang="cs-CZ" dirty="0"/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593725" y="870541"/>
            <a:ext cx="58277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cs-CZ" sz="1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modul pro měření v 1- a 3-fázových sítích</a:t>
            </a:r>
            <a:endParaRPr lang="de-DE" sz="1400" b="1" dirty="0" smtClean="0">
              <a:latin typeface="Arial" pitchFamily="34" charset="0"/>
            </a:endParaRP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1451566"/>
            <a:ext cx="3759200" cy="268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053012" y="682422"/>
            <a:ext cx="3887788" cy="106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cs-CZ" altLang="cs-CZ" dirty="0"/>
              <a:t> měření 3xU, 3xI, 3xP, cos</a:t>
            </a:r>
            <a:r>
              <a:rPr lang="el-GR" altLang="cs-CZ" dirty="0">
                <a:cs typeface="Arial" pitchFamily="34" charset="0"/>
              </a:rPr>
              <a:t>φ</a:t>
            </a:r>
            <a:r>
              <a:rPr lang="cs-CZ" altLang="cs-CZ" dirty="0">
                <a:cs typeface="Arial" pitchFamily="34" charset="0"/>
              </a:rPr>
              <a:t>, f, sled fází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cs-CZ" altLang="cs-CZ" dirty="0">
                <a:cs typeface="Arial" pitchFamily="34" charset="0"/>
              </a:rPr>
              <a:t> výpočet jalového výkonu, spotřeby (dodávka, spotřeba)</a:t>
            </a:r>
            <a:endParaRPr lang="de-DE" altLang="cs-CZ" dirty="0"/>
          </a:p>
        </p:txBody>
      </p:sp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1711154"/>
            <a:ext cx="3097212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867894"/>
            <a:ext cx="3482975" cy="105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0911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3-</a:t>
            </a:r>
            <a:r>
              <a:rPr lang="cs-CZ" dirty="0" smtClean="0"/>
              <a:t>fázové měření</a:t>
            </a:r>
            <a:endParaRPr lang="de-DE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/>
          <a:srcRect l="9572" r="9572"/>
          <a:stretch>
            <a:fillRect/>
          </a:stretch>
        </p:blipFill>
        <p:spPr bwMode="auto">
          <a:xfrm>
            <a:off x="190470" y="1110032"/>
            <a:ext cx="4144211" cy="3839068"/>
          </a:xfrm>
          <a:prstGeom prst="rect">
            <a:avLst/>
          </a:prstGeom>
          <a:noFill/>
          <a:ln w="3175">
            <a:solidFill>
              <a:srgbClr val="9C9D9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3" descr="\\svfp01001\01Transfer\projekte_electronicc\MC002896\Projektordner_Unterlagen\05_Technisches_Konzept\SW_IO-Check\Work\Screenshots\Screenshots_V1.3.3.366\deutsch\494\MeasurementChart1.png"/>
          <p:cNvPicPr>
            <a:picLocks noChangeAspect="1" noChangeArrowheads="1"/>
          </p:cNvPicPr>
          <p:nvPr/>
        </p:nvPicPr>
        <p:blipFill rotWithShape="1">
          <a:blip r:embed="rId4"/>
          <a:srcRect l="9717" r="10231"/>
          <a:stretch/>
        </p:blipFill>
        <p:spPr bwMode="auto">
          <a:xfrm>
            <a:off x="4860032" y="1134038"/>
            <a:ext cx="4120474" cy="3815062"/>
          </a:xfrm>
          <a:prstGeom prst="rect">
            <a:avLst/>
          </a:prstGeom>
          <a:noFill/>
          <a:ln w="3175">
            <a:solidFill>
              <a:srgbClr val="9C9D9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3635896" y="267495"/>
            <a:ext cx="1997438" cy="1656183"/>
            <a:chOff x="3356865" y="853660"/>
            <a:chExt cx="2405682" cy="2293699"/>
          </a:xfrm>
        </p:grpSpPr>
        <p:pic>
          <p:nvPicPr>
            <p:cNvPr id="13" name="Picture 2" descr="undefined"/>
            <p:cNvPicPr>
              <a:picLocks noChangeAspect="1" noChangeArrowheads="1"/>
            </p:cNvPicPr>
            <p:nvPr/>
          </p:nvPicPr>
          <p:blipFill rotWithShape="1">
            <a:blip r:embed="rId5"/>
            <a:srcRect l="2282" r="2282"/>
            <a:stretch/>
          </p:blipFill>
          <p:spPr bwMode="auto">
            <a:xfrm>
              <a:off x="3452677" y="853660"/>
              <a:ext cx="2244448" cy="229369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/>
            <p:cNvSpPr/>
            <p:nvPr/>
          </p:nvSpPr>
          <p:spPr bwMode="auto">
            <a:xfrm>
              <a:off x="3356865" y="861561"/>
              <a:ext cx="2405682" cy="2250250"/>
            </a:xfrm>
            <a:prstGeom prst="rect">
              <a:avLst/>
            </a:prstGeom>
            <a:noFill/>
            <a:ln w="3175" cap="flat" cmpd="sng" algn="ctr">
              <a:solidFill>
                <a:srgbClr val="9C9D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45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458913"/>
              </p:ext>
            </p:extLst>
          </p:nvPr>
        </p:nvGraphicFramePr>
        <p:xfrm>
          <a:off x="1619672" y="987574"/>
          <a:ext cx="5904656" cy="371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CorelPhotoPaint.Image.9" r:id="rId4" imgW="8580952" imgH="5990476" progId="CorelPhotoPaint.Image.9">
                  <p:embed/>
                </p:oleObj>
              </mc:Choice>
              <mc:Fallback>
                <p:oleObj name="CorelPhotoPaint.Image.9" r:id="rId4" imgW="8580952" imgH="5990476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987574"/>
                        <a:ext cx="5904656" cy="371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Vnitřní sběrnice K-Bus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5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650" y="1131591"/>
            <a:ext cx="2114855" cy="1767852"/>
          </a:xfrm>
          <a:prstGeom prst="rect">
            <a:avLst/>
          </a:prstGeom>
          <a:noFill/>
          <a:ln w="3175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/>
          <a:srcRect t="574" b="574"/>
          <a:stretch>
            <a:fillRect/>
          </a:stretch>
        </p:blipFill>
        <p:spPr bwMode="auto">
          <a:xfrm>
            <a:off x="5112060" y="3118108"/>
            <a:ext cx="2115235" cy="1620010"/>
          </a:xfrm>
          <a:prstGeom prst="rect">
            <a:avLst/>
          </a:prstGeom>
          <a:noFill/>
          <a:ln w="3175">
            <a:solidFill>
              <a:srgbClr val="9C9D9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5"/>
          <a:srcRect l="271" r="271"/>
          <a:stretch>
            <a:fillRect/>
          </a:stretch>
        </p:blipFill>
        <p:spPr bwMode="auto">
          <a:xfrm>
            <a:off x="1961710" y="3118108"/>
            <a:ext cx="2064592" cy="1620010"/>
          </a:xfrm>
          <a:prstGeom prst="rect">
            <a:avLst/>
          </a:prstGeom>
          <a:noFill/>
          <a:ln w="3175">
            <a:solidFill>
              <a:srgbClr val="9C9D9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2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r="576"/>
          <a:stretch/>
        </p:blipFill>
        <p:spPr bwMode="auto">
          <a:xfrm>
            <a:off x="3499062" y="1131590"/>
            <a:ext cx="2114855" cy="1767853"/>
          </a:xfrm>
          <a:prstGeom prst="rect">
            <a:avLst/>
          </a:prstGeom>
          <a:noFill/>
          <a:ln w="3175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798" y="1131590"/>
            <a:ext cx="2114509" cy="1767852"/>
          </a:xfrm>
          <a:prstGeom prst="rect">
            <a:avLst/>
          </a:prstGeom>
          <a:noFill/>
          <a:ln w="3175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>
                <a:solidFill>
                  <a:schemeClr val="tx1"/>
                </a:solidFill>
              </a:rPr>
              <a:t>Série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chemeClr val="tx1"/>
                </a:solidFill>
              </a:rPr>
              <a:t>753 …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1798" y="776919"/>
            <a:ext cx="8280401" cy="282663"/>
          </a:xfrm>
        </p:spPr>
        <p:txBody>
          <a:bodyPr/>
          <a:lstStyle/>
          <a:p>
            <a:r>
              <a:rPr lang="de-DE" dirty="0" smtClean="0"/>
              <a:t>…</a:t>
            </a:r>
            <a:r>
              <a:rPr lang="cs-CZ" dirty="0" smtClean="0"/>
              <a:t>s konektorem</a:t>
            </a:r>
            <a:endParaRPr lang="de-DE" dirty="0"/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1313638" y="4686985"/>
            <a:ext cx="333037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sz="1400" dirty="0"/>
              <a:t>16 </a:t>
            </a:r>
            <a:r>
              <a:rPr lang="cs-CZ" sz="1400" dirty="0" err="1" smtClean="0"/>
              <a:t>ruzných</a:t>
            </a:r>
            <a:r>
              <a:rPr lang="cs-CZ" sz="1400" dirty="0" smtClean="0"/>
              <a:t> možností kódování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3472871" y="2841780"/>
            <a:ext cx="235926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 sz="1400" dirty="0" smtClean="0"/>
              <a:t>2: </a:t>
            </a:r>
            <a:r>
              <a:rPr lang="cs-CZ" sz="1400" dirty="0" smtClean="0"/>
              <a:t>Vložení</a:t>
            </a:r>
            <a:r>
              <a:rPr lang="en-US" sz="1400" dirty="0" smtClean="0"/>
              <a:t>…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6445780" y="2841780"/>
            <a:ext cx="2403267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sz="1400" dirty="0" smtClean="0"/>
              <a:t>3: </a:t>
            </a:r>
            <a:r>
              <a:rPr lang="cs-CZ" sz="1400" dirty="0" smtClean="0"/>
              <a:t>Zapojení konektoru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5220072" y="4686985"/>
            <a:ext cx="2088232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cs-CZ" sz="1400" dirty="0" smtClean="0"/>
              <a:t>Vyjmutí konektoru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200655" y="2841780"/>
            <a:ext cx="258640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 sz="1400" dirty="0" smtClean="0"/>
              <a:t>1: </a:t>
            </a:r>
            <a:r>
              <a:rPr lang="cs-CZ" sz="1400" dirty="0" smtClean="0"/>
              <a:t>Příprava</a:t>
            </a:r>
            <a:r>
              <a:rPr lang="en-US" sz="1400" dirty="0" smtClean="0"/>
              <a:t>…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" name="Picture 12" descr="https://eshop.wago.com/JPBC/image/WAGO01/pictures/detail/00291080_0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64" y="-14970"/>
            <a:ext cx="712713" cy="113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DALI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4"/>
          <a:stretch/>
        </p:blipFill>
        <p:spPr bwMode="auto">
          <a:xfrm>
            <a:off x="5233289" y="249519"/>
            <a:ext cx="1609501" cy="5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8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54021">
            <a:off x="3196420" y="2049608"/>
            <a:ext cx="3007995" cy="19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Komunikace – otevřenost </a:t>
            </a:r>
            <a:r>
              <a:rPr lang="cs-CZ" dirty="0" err="1" smtClean="0"/>
              <a:t>Wago</a:t>
            </a:r>
            <a:r>
              <a:rPr lang="cs-CZ" dirty="0" smtClean="0"/>
              <a:t> systému</a:t>
            </a:r>
            <a:endParaRPr lang="en-US" dirty="0"/>
          </a:p>
        </p:txBody>
      </p:sp>
      <p:pic>
        <p:nvPicPr>
          <p:cNvPr id="7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89647"/>
            <a:ext cx="720080" cy="397069"/>
          </a:xfrm>
          <a:prstGeom prst="rect">
            <a:avLst/>
          </a:prstGeom>
        </p:spPr>
      </p:pic>
      <p:pic>
        <p:nvPicPr>
          <p:cNvPr id="8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3" y="1939080"/>
            <a:ext cx="701391" cy="386764"/>
          </a:xfrm>
          <a:prstGeom prst="rect">
            <a:avLst/>
          </a:prstGeom>
        </p:spPr>
      </p:pic>
      <p:pic>
        <p:nvPicPr>
          <p:cNvPr id="9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48" y="1877365"/>
            <a:ext cx="644667" cy="169397"/>
          </a:xfrm>
          <a:prstGeom prst="rect">
            <a:avLst/>
          </a:prstGeom>
        </p:spPr>
      </p:pic>
      <p:pic>
        <p:nvPicPr>
          <p:cNvPr id="10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2" y="964370"/>
            <a:ext cx="888429" cy="211210"/>
          </a:xfrm>
          <a:prstGeom prst="rect">
            <a:avLst/>
          </a:prstGeom>
        </p:spPr>
      </p:pic>
      <p:pic>
        <p:nvPicPr>
          <p:cNvPr id="11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3" y="871790"/>
            <a:ext cx="1036619" cy="432288"/>
          </a:xfrm>
          <a:prstGeom prst="rect">
            <a:avLst/>
          </a:prstGeom>
        </p:spPr>
      </p:pic>
      <p:pic>
        <p:nvPicPr>
          <p:cNvPr id="12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82" y="1265993"/>
            <a:ext cx="801800" cy="375009"/>
          </a:xfrm>
          <a:prstGeom prst="rect">
            <a:avLst/>
          </a:prstGeom>
        </p:spPr>
      </p:pic>
      <p:pic>
        <p:nvPicPr>
          <p:cNvPr id="13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01" y="3610717"/>
            <a:ext cx="981960" cy="341173"/>
          </a:xfrm>
          <a:prstGeom prst="rect">
            <a:avLst/>
          </a:prstGeom>
        </p:spPr>
      </p:pic>
      <p:pic>
        <p:nvPicPr>
          <p:cNvPr id="14" name="Grafik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97" y="4386671"/>
            <a:ext cx="749912" cy="255898"/>
          </a:xfrm>
          <a:prstGeom prst="rect">
            <a:avLst/>
          </a:prstGeom>
        </p:spPr>
      </p:pic>
      <p:pic>
        <p:nvPicPr>
          <p:cNvPr id="15" name="Grafik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05" y="2217234"/>
            <a:ext cx="811912" cy="210653"/>
          </a:xfrm>
          <a:prstGeom prst="rect">
            <a:avLst/>
          </a:prstGeom>
        </p:spPr>
      </p:pic>
      <p:pic>
        <p:nvPicPr>
          <p:cNvPr id="16" name="Grafik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37" y="4195623"/>
            <a:ext cx="671471" cy="435342"/>
          </a:xfrm>
          <a:prstGeom prst="rect">
            <a:avLst/>
          </a:prstGeom>
        </p:spPr>
      </p:pic>
      <p:pic>
        <p:nvPicPr>
          <p:cNvPr id="17" name="Grafik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15" y="1296571"/>
            <a:ext cx="807889" cy="259103"/>
          </a:xfrm>
          <a:prstGeom prst="rect">
            <a:avLst/>
          </a:prstGeom>
        </p:spPr>
      </p:pic>
      <p:pic>
        <p:nvPicPr>
          <p:cNvPr id="18" name="Grafik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7" y="3914491"/>
            <a:ext cx="1278482" cy="30980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60" y="1342532"/>
            <a:ext cx="918520" cy="383614"/>
          </a:xfrm>
          <a:prstGeom prst="rect">
            <a:avLst/>
          </a:prstGeom>
        </p:spPr>
      </p:pic>
      <p:pic>
        <p:nvPicPr>
          <p:cNvPr id="20" name="Grafik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86" y="1698520"/>
            <a:ext cx="1260645" cy="358364"/>
          </a:xfrm>
          <a:prstGeom prst="rect">
            <a:avLst/>
          </a:prstGeom>
        </p:spPr>
      </p:pic>
      <p:pic>
        <p:nvPicPr>
          <p:cNvPr id="21" name="Grafik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87" y="1366132"/>
            <a:ext cx="825927" cy="253201"/>
          </a:xfrm>
          <a:prstGeom prst="rect">
            <a:avLst/>
          </a:prstGeom>
        </p:spPr>
      </p:pic>
      <p:grpSp>
        <p:nvGrpSpPr>
          <p:cNvPr id="22" name="Gruppieren 9"/>
          <p:cNvGrpSpPr>
            <a:grpSpLocks noChangeAspect="1"/>
          </p:cNvGrpSpPr>
          <p:nvPr/>
        </p:nvGrpSpPr>
        <p:grpSpPr>
          <a:xfrm>
            <a:off x="683568" y="3522374"/>
            <a:ext cx="955183" cy="205615"/>
            <a:chOff x="2398114" y="5202511"/>
            <a:chExt cx="1938387" cy="400319"/>
          </a:xfrm>
        </p:grpSpPr>
        <p:sp>
          <p:nvSpPr>
            <p:cNvPr id="23" name="Ellipse 1"/>
            <p:cNvSpPr>
              <a:spLocks noChangeAspect="1"/>
            </p:cNvSpPr>
            <p:nvPr/>
          </p:nvSpPr>
          <p:spPr bwMode="auto">
            <a:xfrm>
              <a:off x="2449285" y="5236027"/>
              <a:ext cx="322964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4" name="Grafik 2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14" y="5202511"/>
              <a:ext cx="1938387" cy="400319"/>
            </a:xfrm>
            <a:prstGeom prst="rect">
              <a:avLst/>
            </a:prstGeom>
          </p:spPr>
        </p:pic>
      </p:grpSp>
      <p:grpSp>
        <p:nvGrpSpPr>
          <p:cNvPr id="25" name="Gruppieren 26"/>
          <p:cNvGrpSpPr>
            <a:grpSpLocks noChangeAspect="1"/>
          </p:cNvGrpSpPr>
          <p:nvPr/>
        </p:nvGrpSpPr>
        <p:grpSpPr>
          <a:xfrm>
            <a:off x="1931773" y="3505766"/>
            <a:ext cx="757038" cy="563628"/>
            <a:chOff x="956739" y="5026774"/>
            <a:chExt cx="1052513" cy="751795"/>
          </a:xfrm>
        </p:grpSpPr>
        <p:sp>
          <p:nvSpPr>
            <p:cNvPr id="26" name="Gleichschenkliges Dreieck 22"/>
            <p:cNvSpPr/>
            <p:nvPr/>
          </p:nvSpPr>
          <p:spPr bwMode="auto">
            <a:xfrm>
              <a:off x="1005381" y="5078186"/>
              <a:ext cx="954047" cy="64383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7" name="Grafik 2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39" y="5026774"/>
              <a:ext cx="1052513" cy="751795"/>
            </a:xfrm>
            <a:prstGeom prst="rect">
              <a:avLst/>
            </a:prstGeom>
          </p:spPr>
        </p:pic>
      </p:grpSp>
      <p:pic>
        <p:nvPicPr>
          <p:cNvPr id="28" name="Grafik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44" y="3826705"/>
            <a:ext cx="514866" cy="410707"/>
          </a:xfrm>
          <a:prstGeom prst="rect">
            <a:avLst/>
          </a:prstGeom>
        </p:spPr>
      </p:pic>
      <p:pic>
        <p:nvPicPr>
          <p:cNvPr id="29" name="Grafik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89" y="799438"/>
            <a:ext cx="992175" cy="329863"/>
          </a:xfrm>
          <a:prstGeom prst="rect">
            <a:avLst/>
          </a:prstGeom>
        </p:spPr>
      </p:pic>
      <p:pic>
        <p:nvPicPr>
          <p:cNvPr id="30" name="Grafik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05" y="4369175"/>
            <a:ext cx="801662" cy="207994"/>
          </a:xfrm>
          <a:prstGeom prst="rect">
            <a:avLst/>
          </a:prstGeom>
        </p:spPr>
      </p:pic>
      <p:pic>
        <p:nvPicPr>
          <p:cNvPr id="31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25" y="3610717"/>
            <a:ext cx="755910" cy="353546"/>
          </a:xfrm>
          <a:prstGeom prst="rect">
            <a:avLst/>
          </a:prstGeom>
        </p:spPr>
      </p:pic>
      <p:pic>
        <p:nvPicPr>
          <p:cNvPr id="33" name="Picture 2" descr="C:\Users\u156685\Desktop\stažený soubor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41" y="736961"/>
            <a:ext cx="1383292" cy="35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u156685\Desktop\stažený soubor (1)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527" y="1320714"/>
            <a:ext cx="690294" cy="42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Line 47"/>
          <p:cNvSpPr>
            <a:spLocks noChangeShapeType="1"/>
          </p:cNvSpPr>
          <p:nvPr/>
        </p:nvSpPr>
        <p:spPr bwMode="auto">
          <a:xfrm>
            <a:off x="101914" y="2895483"/>
            <a:ext cx="28755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1" name="Text Box 48"/>
          <p:cNvSpPr txBox="1">
            <a:spLocks noChangeArrowheads="1"/>
          </p:cNvSpPr>
          <p:nvPr/>
        </p:nvSpPr>
        <p:spPr bwMode="auto">
          <a:xfrm>
            <a:off x="269853" y="2934881"/>
            <a:ext cx="20218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cs-CZ" altLang="cs-CZ" sz="1400" b="1" i="1" dirty="0">
                <a:solidFill>
                  <a:srgbClr val="7030A0"/>
                </a:solidFill>
                <a:cs typeface="Times New Roman" panose="02020603050405020304" pitchFamily="18" charset="0"/>
              </a:rPr>
              <a:t>Technologická úroveň </a:t>
            </a:r>
          </a:p>
        </p:txBody>
      </p:sp>
      <p:sp>
        <p:nvSpPr>
          <p:cNvPr id="42" name="Text Box 49"/>
          <p:cNvSpPr txBox="1">
            <a:spLocks noChangeArrowheads="1"/>
          </p:cNvSpPr>
          <p:nvPr/>
        </p:nvSpPr>
        <p:spPr bwMode="auto">
          <a:xfrm>
            <a:off x="269853" y="2616630"/>
            <a:ext cx="187866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cs-CZ" altLang="cs-CZ" sz="1400" b="1" i="1" dirty="0">
                <a:solidFill>
                  <a:srgbClr val="7030A0"/>
                </a:solidFill>
                <a:cs typeface="Times New Roman" panose="02020603050405020304" pitchFamily="18" charset="0"/>
              </a:rPr>
              <a:t>Nadřazená úroveň</a:t>
            </a:r>
          </a:p>
        </p:txBody>
      </p:sp>
      <p:sp>
        <p:nvSpPr>
          <p:cNvPr id="47" name="Rectangle 18"/>
          <p:cNvSpPr>
            <a:spLocks noChangeArrowheads="1"/>
          </p:cNvSpPr>
          <p:nvPr/>
        </p:nvSpPr>
        <p:spPr bwMode="auto">
          <a:xfrm>
            <a:off x="6386364" y="2664650"/>
            <a:ext cx="24022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cs-CZ" altLang="cs-CZ" sz="1400" b="1" i="1" dirty="0">
                <a:cs typeface="Times New Roman" panose="02020603050405020304" pitchFamily="18" charset="0"/>
              </a:rPr>
              <a:t> </a:t>
            </a:r>
            <a:r>
              <a:rPr lang="cs-CZ" altLang="cs-CZ" sz="1400" b="1" i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Volně </a:t>
            </a:r>
            <a:endParaRPr lang="cs-CZ" altLang="cs-CZ" sz="1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cs-CZ" altLang="cs-CZ" sz="1400" b="1" i="1" dirty="0" smtClean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programovatelná </a:t>
            </a:r>
            <a:r>
              <a:rPr lang="cs-CZ" altLang="cs-CZ" sz="1400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rozhraní RS232, RS485 a </a:t>
            </a:r>
            <a:r>
              <a:rPr lang="cs-CZ" altLang="cs-CZ" sz="1400" b="1" i="1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Ethernet</a:t>
            </a:r>
            <a:endParaRPr lang="cs-CZ" altLang="cs-CZ" sz="1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cs-CZ" altLang="cs-CZ" sz="1200" b="1" dirty="0">
              <a:latin typeface="Arial" charset="0"/>
            </a:endParaRPr>
          </a:p>
        </p:txBody>
      </p:sp>
      <p:pic>
        <p:nvPicPr>
          <p:cNvPr id="51" name="Picture 4" descr="C:\Users\u156685\Desktop\images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20" y="1877702"/>
            <a:ext cx="952513" cy="34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" descr="C:\Users\u156685\Desktop\images (1)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17" y="1404012"/>
            <a:ext cx="434006" cy="3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156685\Desktop\images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74" y="1803330"/>
            <a:ext cx="798538" cy="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6" t="64601" r="35652" b="25206"/>
          <a:stretch>
            <a:fillRect/>
          </a:stretch>
        </p:blipFill>
        <p:spPr bwMode="auto">
          <a:xfrm>
            <a:off x="2130171" y="2109955"/>
            <a:ext cx="772968" cy="57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30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0" t="49863" r="10272" b="44467"/>
          <a:stretch>
            <a:fillRect/>
          </a:stretch>
        </p:blipFill>
        <p:spPr bwMode="auto">
          <a:xfrm>
            <a:off x="2916903" y="2132462"/>
            <a:ext cx="1132047" cy="32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u156685\Desktop\SDS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02" y="1745361"/>
            <a:ext cx="728662" cy="3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u156685\Desktop\images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14" y="1909932"/>
            <a:ext cx="837363" cy="4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u156685\Desktop\stažený soubor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803" y="1416992"/>
            <a:ext cx="661266" cy="3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156685\Desktop\stažený soubor (1)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803" y="740142"/>
            <a:ext cx="645138" cy="6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fik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47" y="4351198"/>
            <a:ext cx="1359369" cy="451942"/>
          </a:xfrm>
          <a:prstGeom prst="rect">
            <a:avLst/>
          </a:prstGeom>
        </p:spPr>
      </p:pic>
      <p:pic>
        <p:nvPicPr>
          <p:cNvPr id="1029" name="Picture 5" descr="C:\Users\u156685\Desktop\stažený soubor (2)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30" y="4096901"/>
            <a:ext cx="690270" cy="5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Šipka nahoru 36"/>
          <p:cNvSpPr/>
          <p:nvPr/>
        </p:nvSpPr>
        <p:spPr bwMode="gray">
          <a:xfrm>
            <a:off x="107504" y="871790"/>
            <a:ext cx="170400" cy="1995170"/>
          </a:xfrm>
          <a:prstGeom prst="upArrow">
            <a:avLst/>
          </a:prstGeom>
          <a:ln w="95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b="1" dirty="0" err="1" smtClean="0"/>
          </a:p>
        </p:txBody>
      </p:sp>
      <p:sp>
        <p:nvSpPr>
          <p:cNvPr id="54" name="Šipka nahoru 53"/>
          <p:cNvSpPr/>
          <p:nvPr/>
        </p:nvSpPr>
        <p:spPr bwMode="gray">
          <a:xfrm flipV="1">
            <a:off x="107504" y="2931790"/>
            <a:ext cx="170400" cy="1793690"/>
          </a:xfrm>
          <a:prstGeom prst="upArrow">
            <a:avLst/>
          </a:prstGeom>
          <a:ln w="95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b="1" dirty="0" err="1" smtClean="0"/>
          </a:p>
        </p:txBody>
      </p:sp>
      <p:pic>
        <p:nvPicPr>
          <p:cNvPr id="39" name="Picture 3" descr="C:\Users\u156685\Desktop\stažený soubor (4)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903" y="3833881"/>
            <a:ext cx="1308737" cy="3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u156685\Desktop\images (1)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17" y="4292444"/>
            <a:ext cx="1269357" cy="4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u156685\Desktop\stažený soubor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518" y="895023"/>
            <a:ext cx="1688530" cy="3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u156685\Desktop\stažený soubor (1)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20" y="1207896"/>
            <a:ext cx="1211352" cy="3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7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2400" dirty="0" smtClean="0"/>
              <a:t>Barevné rozlišení modulů</a:t>
            </a:r>
            <a:endParaRPr lang="cs-CZ" dirty="0"/>
          </a:p>
        </p:txBody>
      </p:sp>
      <p:sp>
        <p:nvSpPr>
          <p:cNvPr id="3" name="Text Box 1039"/>
          <p:cNvSpPr txBox="1">
            <a:spLocks noChangeArrowheads="1"/>
          </p:cNvSpPr>
          <p:nvPr/>
        </p:nvSpPr>
        <p:spPr bwMode="auto">
          <a:xfrm>
            <a:off x="2451280" y="1895625"/>
            <a:ext cx="4176143" cy="338554"/>
          </a:xfrm>
          <a:prstGeom prst="rect">
            <a:avLst/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cs-CZ" altLang="cs-CZ" sz="1600" b="1" dirty="0"/>
              <a:t>provedení i pro </a:t>
            </a:r>
            <a:r>
              <a:rPr lang="cs-CZ" altLang="cs-CZ" sz="1600" b="1" dirty="0" err="1" smtClean="0"/>
              <a:t>EExi</a:t>
            </a:r>
            <a:r>
              <a:rPr lang="cs-CZ" altLang="cs-CZ" sz="1600" b="1" dirty="0" smtClean="0"/>
              <a:t> – výbušné prostředí</a:t>
            </a:r>
            <a:endParaRPr lang="cs-CZ" altLang="cs-CZ" sz="1600" b="1" dirty="0"/>
          </a:p>
        </p:txBody>
      </p:sp>
      <p:sp>
        <p:nvSpPr>
          <p:cNvPr id="4" name="Text Box 1040"/>
          <p:cNvSpPr txBox="1">
            <a:spLocks noChangeArrowheads="1"/>
          </p:cNvSpPr>
          <p:nvPr/>
        </p:nvSpPr>
        <p:spPr bwMode="auto">
          <a:xfrm>
            <a:off x="2593947" y="2797941"/>
            <a:ext cx="3890809" cy="33855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cs-CZ" altLang="cs-CZ" sz="1600" b="1" dirty="0"/>
              <a:t>bezpečnostní </a:t>
            </a:r>
            <a:r>
              <a:rPr lang="cs-CZ" altLang="cs-CZ" sz="1600" b="1" dirty="0" smtClean="0"/>
              <a:t>moduly – </a:t>
            </a:r>
            <a:r>
              <a:rPr lang="cs-CZ" altLang="cs-CZ" sz="1600" b="1" dirty="0" err="1" smtClean="0"/>
              <a:t>safety</a:t>
            </a:r>
            <a:r>
              <a:rPr lang="cs-CZ" altLang="cs-CZ" sz="1600" b="1" dirty="0" smtClean="0"/>
              <a:t> moduly</a:t>
            </a:r>
            <a:endParaRPr lang="cs-CZ" altLang="cs-CZ" sz="1600" b="1" dirty="0"/>
          </a:p>
        </p:txBody>
      </p:sp>
      <p:sp>
        <p:nvSpPr>
          <p:cNvPr id="5" name="Text Box 1040"/>
          <p:cNvSpPr txBox="1">
            <a:spLocks noChangeArrowheads="1"/>
          </p:cNvSpPr>
          <p:nvPr/>
        </p:nvSpPr>
        <p:spPr bwMode="auto">
          <a:xfrm>
            <a:off x="3426707" y="3700257"/>
            <a:ext cx="2225289" cy="3385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cs-CZ" altLang="cs-CZ" sz="1600" b="1" dirty="0" err="1">
                <a:solidFill>
                  <a:schemeClr val="bg1"/>
                </a:solidFill>
              </a:rPr>
              <a:t>e</a:t>
            </a:r>
            <a:r>
              <a:rPr lang="cs-CZ" altLang="cs-CZ" sz="1600" b="1" dirty="0" err="1" smtClean="0">
                <a:solidFill>
                  <a:schemeClr val="bg1"/>
                </a:solidFill>
              </a:rPr>
              <a:t>xtreme</a:t>
            </a:r>
            <a:r>
              <a:rPr lang="cs-CZ" altLang="cs-CZ" sz="1600" b="1" dirty="0" smtClean="0">
                <a:solidFill>
                  <a:schemeClr val="bg1"/>
                </a:solidFill>
              </a:rPr>
              <a:t> XTR </a:t>
            </a:r>
            <a:r>
              <a:rPr lang="cs-CZ" altLang="cs-CZ" sz="1600" b="1" dirty="0">
                <a:solidFill>
                  <a:schemeClr val="bg1"/>
                </a:solidFill>
              </a:rPr>
              <a:t>moduly</a:t>
            </a:r>
          </a:p>
        </p:txBody>
      </p:sp>
      <p:sp>
        <p:nvSpPr>
          <p:cNvPr id="6" name="Text Box 1040"/>
          <p:cNvSpPr txBox="1">
            <a:spLocks noChangeArrowheads="1"/>
          </p:cNvSpPr>
          <p:nvPr/>
        </p:nvSpPr>
        <p:spPr bwMode="auto">
          <a:xfrm>
            <a:off x="1479860" y="993309"/>
            <a:ext cx="6118983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cs-CZ" altLang="cs-CZ" sz="1600" b="1" dirty="0" smtClean="0"/>
              <a:t>normální moduly a moduly s rozšířeným teplotním rozsahem</a:t>
            </a:r>
            <a:endParaRPr lang="cs-CZ" altLang="cs-CZ" sz="1600" b="1" dirty="0"/>
          </a:p>
        </p:txBody>
      </p:sp>
    </p:spTree>
    <p:extLst>
      <p:ext uri="{BB962C8B-B14F-4D97-AF65-F5344CB8AC3E}">
        <p14:creationId xmlns:p14="http://schemas.microsoft.com/office/powerpoint/2010/main" val="3345184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495"/>
            <a:ext cx="9143999" cy="449807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652121" y="1981200"/>
            <a:ext cx="355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eXTRem</a:t>
            </a:r>
            <a:r>
              <a:rPr lang="cs-CZ" sz="1400" b="1" dirty="0" smtClean="0"/>
              <a:t>ní teplotní odolnost</a:t>
            </a:r>
          </a:p>
          <a:p>
            <a:r>
              <a:rPr lang="cs-CZ" sz="1400" dirty="0"/>
              <a:t>od</a:t>
            </a:r>
            <a:r>
              <a:rPr lang="de-DE" sz="1400" dirty="0"/>
              <a:t> -40°C </a:t>
            </a:r>
            <a:r>
              <a:rPr lang="cs-CZ" sz="1400" dirty="0" smtClean="0"/>
              <a:t>do</a:t>
            </a:r>
            <a:r>
              <a:rPr lang="de-DE" sz="1400" dirty="0" smtClean="0"/>
              <a:t> +70°C</a:t>
            </a:r>
            <a:endParaRPr lang="de-DE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5652120" y="2829878"/>
            <a:ext cx="355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eXTRem</a:t>
            </a:r>
            <a:r>
              <a:rPr lang="cs-CZ" sz="1400" b="1" dirty="0" smtClean="0"/>
              <a:t>ní zkratová odolnost</a:t>
            </a:r>
            <a:endParaRPr lang="de-DE" sz="1400" b="1" dirty="0" smtClean="0"/>
          </a:p>
          <a:p>
            <a:r>
              <a:rPr lang="cs-CZ" sz="1400" dirty="0" smtClean="0"/>
              <a:t>až do </a:t>
            </a:r>
            <a:r>
              <a:rPr lang="de-DE" sz="1400" dirty="0" smtClean="0"/>
              <a:t>5 kV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5652121" y="3669984"/>
            <a:ext cx="355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eXTRem</a:t>
            </a:r>
            <a:r>
              <a:rPr lang="de-DE" sz="1400" b="1" dirty="0" smtClean="0"/>
              <a:t> </a:t>
            </a:r>
            <a:r>
              <a:rPr lang="cs-CZ" sz="1400" b="1" dirty="0" smtClean="0"/>
              <a:t>vibrační odolnost</a:t>
            </a:r>
            <a:endParaRPr lang="de-DE" sz="1400" b="1" dirty="0" smtClean="0"/>
          </a:p>
          <a:p>
            <a:r>
              <a:rPr lang="cs-CZ" sz="1400" dirty="0" smtClean="0"/>
              <a:t>až do zrychlení 5G</a:t>
            </a:r>
            <a:endParaRPr lang="de-DE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hardware  |  dateD March 2017 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5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Příslušenství</a:t>
            </a:r>
            <a:endParaRPr lang="de-DE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131590"/>
            <a:ext cx="2114809" cy="1550063"/>
          </a:xfrm>
          <a:prstGeom prst="rect">
            <a:avLst/>
          </a:prstGeom>
          <a:ln w="3175">
            <a:solidFill>
              <a:srgbClr val="9C9D9D"/>
            </a:solidFill>
          </a:ln>
        </p:spPr>
      </p:pic>
      <p:grpSp>
        <p:nvGrpSpPr>
          <p:cNvPr id="34" name="Gruppieren 33"/>
          <p:cNvGrpSpPr/>
          <p:nvPr/>
        </p:nvGrpSpPr>
        <p:grpSpPr>
          <a:xfrm>
            <a:off x="6597650" y="1122703"/>
            <a:ext cx="2114551" cy="1539057"/>
            <a:chOff x="6398358" y="947541"/>
            <a:chExt cx="2389151" cy="1715716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651" y="1064179"/>
              <a:ext cx="2259943" cy="1493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6" name="Rechteck 35"/>
            <p:cNvSpPr/>
            <p:nvPr/>
          </p:nvSpPr>
          <p:spPr bwMode="auto">
            <a:xfrm>
              <a:off x="6398358" y="947541"/>
              <a:ext cx="2389151" cy="1715716"/>
            </a:xfrm>
            <a:prstGeom prst="rect">
              <a:avLst/>
            </a:prstGeom>
            <a:noFill/>
            <a:ln w="3175">
              <a:solidFill>
                <a:srgbClr val="9C9D9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" b="2545"/>
          <a:stretch/>
        </p:blipFill>
        <p:spPr>
          <a:xfrm>
            <a:off x="431540" y="2934713"/>
            <a:ext cx="2114809" cy="1797278"/>
          </a:xfrm>
          <a:prstGeom prst="rect">
            <a:avLst/>
          </a:prstGeom>
          <a:ln w="3175">
            <a:solidFill>
              <a:srgbClr val="9C9D9D"/>
            </a:solidFill>
          </a:ln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04" y="2932112"/>
            <a:ext cx="866734" cy="187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0" name="Rechteck 39"/>
          <p:cNvSpPr/>
          <p:nvPr/>
        </p:nvSpPr>
        <p:spPr bwMode="auto">
          <a:xfrm>
            <a:off x="3575513" y="2915701"/>
            <a:ext cx="2121380" cy="1816290"/>
          </a:xfrm>
          <a:prstGeom prst="rect">
            <a:avLst/>
          </a:prstGeom>
          <a:noFill/>
          <a:ln w="3175">
            <a:solidFill>
              <a:srgbClr val="9C9D9D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"/>
          <a:stretch/>
        </p:blipFill>
        <p:spPr>
          <a:xfrm>
            <a:off x="6912260" y="2932112"/>
            <a:ext cx="1800200" cy="1799879"/>
          </a:xfrm>
          <a:prstGeom prst="rect">
            <a:avLst/>
          </a:prstGeom>
          <a:ln>
            <a:noFill/>
          </a:ln>
        </p:spPr>
      </p:pic>
      <p:sp>
        <p:nvSpPr>
          <p:cNvPr id="43" name="Rechteck 42"/>
          <p:cNvSpPr/>
          <p:nvPr/>
        </p:nvSpPr>
        <p:spPr bwMode="auto">
          <a:xfrm>
            <a:off x="6597651" y="2915702"/>
            <a:ext cx="2114550" cy="1794774"/>
          </a:xfrm>
          <a:prstGeom prst="rect">
            <a:avLst/>
          </a:prstGeom>
          <a:noFill/>
          <a:ln w="3175">
            <a:solidFill>
              <a:srgbClr val="9C9D9D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" name="Gruppieren 21"/>
          <p:cNvGrpSpPr/>
          <p:nvPr/>
        </p:nvGrpSpPr>
        <p:grpSpPr>
          <a:xfrm>
            <a:off x="3491648" y="1131591"/>
            <a:ext cx="2205245" cy="1575177"/>
            <a:chOff x="3445523" y="908842"/>
            <a:chExt cx="2455008" cy="1744375"/>
          </a:xfrm>
        </p:grpSpPr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523" y="912073"/>
              <a:ext cx="2455008" cy="1741144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24" name="Rechteck 23"/>
            <p:cNvSpPr/>
            <p:nvPr/>
          </p:nvSpPr>
          <p:spPr bwMode="auto">
            <a:xfrm>
              <a:off x="3538885" y="908842"/>
              <a:ext cx="2361646" cy="1716563"/>
            </a:xfrm>
            <a:prstGeom prst="rect">
              <a:avLst/>
            </a:prstGeom>
            <a:noFill/>
            <a:ln w="3175">
              <a:solidFill>
                <a:srgbClr val="9C9D9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09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59" name="Text Box 7"/>
          <p:cNvSpPr txBox="1">
            <a:spLocks noChangeArrowheads="1"/>
          </p:cNvSpPr>
          <p:nvPr/>
        </p:nvSpPr>
        <p:spPr bwMode="auto">
          <a:xfrm>
            <a:off x="4717887" y="1845280"/>
            <a:ext cx="3256977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5738" indent="-185738" algn="l">
              <a:defRPr>
                <a:solidFill>
                  <a:schemeClr val="tx1"/>
                </a:solidFill>
                <a:latin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cs-CZ" sz="1400" dirty="0" smtClean="0"/>
              <a:t>Nastavení </a:t>
            </a:r>
            <a:r>
              <a:rPr lang="en-US" sz="1400" dirty="0" smtClean="0"/>
              <a:t>TCP/IP </a:t>
            </a:r>
            <a:endParaRPr lang="cs-CZ" sz="1400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de-DE" sz="1400" dirty="0" smtClean="0"/>
              <a:t>RUNTIME </a:t>
            </a:r>
            <a:r>
              <a:rPr lang="de-DE" sz="1400" dirty="0" err="1" smtClean="0"/>
              <a:t>Syst</a:t>
            </a:r>
            <a:r>
              <a:rPr lang="cs-CZ" sz="1400" dirty="0" smtClean="0"/>
              <a:t>é</a:t>
            </a:r>
            <a:r>
              <a:rPr lang="de-DE" sz="1400" dirty="0" smtClean="0"/>
              <a:t>m</a:t>
            </a:r>
            <a:endParaRPr lang="de-DE" sz="14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400" dirty="0" smtClean="0"/>
              <a:t>S</a:t>
            </a:r>
            <a:r>
              <a:rPr lang="de-DE" sz="1400" dirty="0" err="1" smtClean="0"/>
              <a:t>witch</a:t>
            </a:r>
            <a:r>
              <a:rPr lang="cs-CZ" sz="1400" dirty="0" smtClean="0"/>
              <a:t> </a:t>
            </a:r>
            <a:r>
              <a:rPr lang="en-US" sz="1400" dirty="0" smtClean="0"/>
              <a:t>/ LED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cs-CZ" sz="1400" dirty="0" smtClean="0"/>
              <a:t>Ostatní nastavení</a:t>
            </a:r>
            <a:endParaRPr lang="de-DE" sz="1400" dirty="0" smtClean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Konfigurace řídicí jednotky</a:t>
            </a:r>
            <a:endParaRPr lang="de-DE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1707654"/>
            <a:ext cx="1847619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s-CZ" dirty="0" smtClean="0"/>
              <a:t>Diagnostika pomocí LED</a:t>
            </a:r>
            <a:endParaRPr lang="de-DE" sz="1200" dirty="0"/>
          </a:p>
        </p:txBody>
      </p:sp>
      <p:sp>
        <p:nvSpPr>
          <p:cNvPr id="7" name="Textfeld 6"/>
          <p:cNvSpPr txBox="1"/>
          <p:nvPr/>
        </p:nvSpPr>
        <p:spPr>
          <a:xfrm>
            <a:off x="3368750" y="1387369"/>
            <a:ext cx="50196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BF/DIA</a:t>
            </a:r>
            <a:r>
              <a:rPr lang="de-DE" sz="1400" dirty="0"/>
              <a:t>	</a:t>
            </a:r>
            <a:r>
              <a:rPr lang="de-DE" sz="1400" dirty="0" smtClean="0"/>
              <a:t>	</a:t>
            </a:r>
            <a:r>
              <a:rPr lang="cs-CZ" sz="1400" dirty="0" smtClean="0"/>
              <a:t>Diagnostika </a:t>
            </a:r>
            <a:r>
              <a:rPr lang="de-DE" sz="1400" dirty="0" smtClean="0"/>
              <a:t>PROFIBUS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/>
              <a:t>CAN</a:t>
            </a:r>
            <a:r>
              <a:rPr lang="de-DE" sz="1400" dirty="0" smtClean="0"/>
              <a:t> 		</a:t>
            </a:r>
            <a:r>
              <a:rPr lang="cs-CZ" sz="1400" dirty="0" smtClean="0"/>
              <a:t>Diagnostika </a:t>
            </a:r>
            <a:r>
              <a:rPr lang="de-DE" sz="1400" dirty="0" err="1" smtClean="0"/>
              <a:t>CANopen</a:t>
            </a:r>
            <a:endParaRPr lang="de-DE" sz="1400" dirty="0" smtClean="0"/>
          </a:p>
          <a:p>
            <a:pPr>
              <a:lnSpc>
                <a:spcPct val="150000"/>
              </a:lnSpc>
            </a:pPr>
            <a:r>
              <a:rPr lang="de-DE" sz="1400" b="1" dirty="0" smtClean="0"/>
              <a:t>MS/NS</a:t>
            </a:r>
            <a:r>
              <a:rPr lang="de-DE" sz="1400" dirty="0"/>
              <a:t>	</a:t>
            </a:r>
            <a:r>
              <a:rPr lang="de-DE" sz="1400" dirty="0" smtClean="0"/>
              <a:t>	</a:t>
            </a:r>
            <a:r>
              <a:rPr lang="cs-CZ" sz="1400" dirty="0" smtClean="0"/>
              <a:t>Diagnostika </a:t>
            </a:r>
            <a:r>
              <a:rPr lang="de-DE" sz="1400" dirty="0" smtClean="0"/>
              <a:t>Ethernet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/>
              <a:t>I/O</a:t>
            </a:r>
            <a:r>
              <a:rPr lang="de-DE" sz="1400" dirty="0"/>
              <a:t>	</a:t>
            </a:r>
            <a:r>
              <a:rPr lang="de-DE" sz="1400" dirty="0" smtClean="0"/>
              <a:t>	</a:t>
            </a:r>
            <a:r>
              <a:rPr lang="cs-CZ" sz="1400" dirty="0" smtClean="0"/>
              <a:t>Diagnostika K-Bus</a:t>
            </a:r>
          </a:p>
          <a:p>
            <a:pPr>
              <a:lnSpc>
                <a:spcPct val="150000"/>
              </a:lnSpc>
            </a:pPr>
            <a:r>
              <a:rPr lang="de-DE" sz="1400" b="1" dirty="0" smtClean="0"/>
              <a:t>U1…U4</a:t>
            </a:r>
            <a:r>
              <a:rPr lang="de-DE" sz="1400" dirty="0" smtClean="0"/>
              <a:t> 		</a:t>
            </a:r>
            <a:r>
              <a:rPr lang="cs-CZ" sz="1400" dirty="0" smtClean="0"/>
              <a:t>Uživatelské LED</a:t>
            </a:r>
            <a:endParaRPr lang="de-DE" sz="1400" dirty="0" smtClean="0"/>
          </a:p>
        </p:txBody>
      </p:sp>
      <p:sp>
        <p:nvSpPr>
          <p:cNvPr id="10" name="Rechteck 9"/>
          <p:cNvSpPr/>
          <p:nvPr/>
        </p:nvSpPr>
        <p:spPr>
          <a:xfrm>
            <a:off x="3368749" y="3782372"/>
            <a:ext cx="5019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400" b="1" dirty="0" smtClean="0">
                <a:solidFill>
                  <a:srgbClr val="191919"/>
                </a:solidFill>
              </a:rPr>
              <a:t>LNK </a:t>
            </a:r>
            <a:r>
              <a:rPr lang="de-DE" sz="1400" b="1" dirty="0">
                <a:solidFill>
                  <a:srgbClr val="191919"/>
                </a:solidFill>
              </a:rPr>
              <a:t>ACT </a:t>
            </a:r>
            <a:r>
              <a:rPr lang="de-DE" sz="1400" dirty="0" smtClean="0">
                <a:solidFill>
                  <a:srgbClr val="191919"/>
                </a:solidFill>
              </a:rPr>
              <a:t>	</a:t>
            </a:r>
            <a:r>
              <a:rPr lang="de-DE" sz="1400" dirty="0" smtClean="0"/>
              <a:t> 	</a:t>
            </a:r>
            <a:r>
              <a:rPr lang="cs-CZ" sz="1400" dirty="0" smtClean="0"/>
              <a:t>Aktivita a funkčnost IP</a:t>
            </a:r>
            <a:endParaRPr lang="de-DE" sz="1400" dirty="0">
              <a:solidFill>
                <a:srgbClr val="191919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56" y="1489619"/>
            <a:ext cx="1473083" cy="173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u016299\Desktop\Act_Li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248" y="3635474"/>
            <a:ext cx="990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328135"/>
          </a:xfrm>
        </p:spPr>
        <p:txBody>
          <a:bodyPr/>
          <a:lstStyle/>
          <a:p>
            <a:r>
              <a:rPr lang="cs-CZ" dirty="0" smtClean="0"/>
              <a:t>Diagnostika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5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1" y="1275606"/>
            <a:ext cx="3887293" cy="343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87825" y="967187"/>
            <a:ext cx="3582316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cs-CZ" sz="1600" dirty="0" smtClean="0"/>
              <a:t>Možnost připojení dvěma způsoby</a:t>
            </a:r>
            <a:endParaRPr lang="de-DE" sz="1600" dirty="0"/>
          </a:p>
        </p:txBody>
      </p:sp>
      <p:sp>
        <p:nvSpPr>
          <p:cNvPr id="8" name="Rechteck 7"/>
          <p:cNvSpPr/>
          <p:nvPr/>
        </p:nvSpPr>
        <p:spPr>
          <a:xfrm>
            <a:off x="1385259" y="4659982"/>
            <a:ext cx="3042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cs-CZ" sz="1400" dirty="0" smtClean="0"/>
              <a:t>Pomocí </a:t>
            </a:r>
            <a:r>
              <a:rPr lang="de-DE" sz="1400" dirty="0" smtClean="0">
                <a:latin typeface="Arial"/>
              </a:rPr>
              <a:t>USB </a:t>
            </a:r>
            <a:r>
              <a:rPr lang="cs-CZ" sz="1400" dirty="0" smtClean="0">
                <a:latin typeface="Arial"/>
              </a:rPr>
              <a:t>servisního kabelu</a:t>
            </a:r>
            <a:endParaRPr lang="de-DE" sz="1400" dirty="0">
              <a:latin typeface="Arial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6131219" y="4659982"/>
            <a:ext cx="1752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cs-CZ" sz="1400" dirty="0" smtClean="0"/>
              <a:t>Pomocí TCP/IP sítě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6" name="Titel 2"/>
          <p:cNvSpPr>
            <a:spLocks noGrp="1"/>
          </p:cNvSpPr>
          <p:nvPr>
            <p:ph type="title"/>
          </p:nvPr>
        </p:nvSpPr>
        <p:spPr>
          <a:xfrm>
            <a:off x="431799" y="448784"/>
            <a:ext cx="8280000" cy="518403"/>
          </a:xfrm>
        </p:spPr>
        <p:txBody>
          <a:bodyPr/>
          <a:lstStyle/>
          <a:p>
            <a:r>
              <a:rPr lang="en-US" dirty="0" smtClean="0"/>
              <a:t>IP </a:t>
            </a:r>
            <a:r>
              <a:rPr lang="en-US" dirty="0" err="1" smtClean="0"/>
              <a:t>Adres</a:t>
            </a:r>
            <a:r>
              <a:rPr lang="cs-CZ" dirty="0" smtClean="0"/>
              <a:t>a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WAGO ETHERNET Settings</a:t>
            </a:r>
            <a:endParaRPr lang="de-DE" dirty="0"/>
          </a:p>
          <a:p>
            <a:endParaRPr lang="de-DE" dirty="0"/>
          </a:p>
        </p:txBody>
      </p:sp>
      <p:sp>
        <p:nvSpPr>
          <p:cNvPr id="21" name="Ellipse 20"/>
          <p:cNvSpPr/>
          <p:nvPr/>
        </p:nvSpPr>
        <p:spPr bwMode="auto">
          <a:xfrm>
            <a:off x="2288307" y="3867894"/>
            <a:ext cx="771525" cy="295275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Ellipse 22"/>
          <p:cNvSpPr/>
          <p:nvPr/>
        </p:nvSpPr>
        <p:spPr bwMode="auto">
          <a:xfrm>
            <a:off x="1362075" y="2642428"/>
            <a:ext cx="2124075" cy="43337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74295"/>
            <a:ext cx="3923593" cy="345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Ellipse 16"/>
          <p:cNvSpPr/>
          <p:nvPr/>
        </p:nvSpPr>
        <p:spPr bwMode="auto">
          <a:xfrm>
            <a:off x="5508104" y="2643758"/>
            <a:ext cx="2124075" cy="43337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6444208" y="3880594"/>
            <a:ext cx="771525" cy="295275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67" y="1744432"/>
            <a:ext cx="3557212" cy="312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697686" y="1132105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 smtClean="0">
                <a:solidFill>
                  <a:srgbClr val="8BB63B"/>
                </a:solidFill>
              </a:rPr>
              <a:t>Nezapoměňte</a:t>
            </a:r>
            <a:r>
              <a:rPr lang="cs-CZ" sz="1400" dirty="0" smtClean="0">
                <a:solidFill>
                  <a:srgbClr val="8BB63B"/>
                </a:solidFill>
              </a:rPr>
              <a:t>!!!!!!!!!!!!!!!</a:t>
            </a:r>
          </a:p>
          <a:p>
            <a:r>
              <a:rPr lang="cs-CZ" sz="1400" dirty="0" smtClean="0"/>
              <a:t>Přepnout na vás </a:t>
            </a:r>
            <a:r>
              <a:rPr lang="de-DE" sz="1400" dirty="0" smtClean="0"/>
              <a:t>RUNTIME </a:t>
            </a:r>
            <a:r>
              <a:rPr lang="de-DE" sz="1400" dirty="0" err="1" smtClean="0"/>
              <a:t>sy</a:t>
            </a:r>
            <a:r>
              <a:rPr lang="cs-CZ" sz="1400" dirty="0" smtClean="0"/>
              <a:t>s</a:t>
            </a:r>
            <a:r>
              <a:rPr lang="de-DE" sz="1400" dirty="0" smtClean="0"/>
              <a:t>t</a:t>
            </a:r>
            <a:r>
              <a:rPr lang="cs-CZ" sz="1400" dirty="0" smtClean="0"/>
              <a:t>é</a:t>
            </a:r>
            <a:r>
              <a:rPr lang="de-DE" sz="1400" dirty="0" smtClean="0"/>
              <a:t>m – CODESYS 2 </a:t>
            </a:r>
            <a:r>
              <a:rPr lang="cs-CZ" sz="1400" dirty="0" smtClean="0"/>
              <a:t>nebo</a:t>
            </a:r>
            <a:r>
              <a:rPr lang="de-DE" sz="1400" dirty="0" smtClean="0"/>
              <a:t> </a:t>
            </a:r>
            <a:r>
              <a:rPr lang="de-DE" sz="1400" b="1" i="1" dirty="0" err="1" smtClean="0"/>
              <a:t>e!</a:t>
            </a:r>
            <a:r>
              <a:rPr lang="de-DE" sz="1400" i="1" dirty="0" err="1" smtClean="0"/>
              <a:t>COCKPIT</a:t>
            </a:r>
            <a:r>
              <a:rPr lang="de-DE" sz="1400" i="1" dirty="0" smtClean="0"/>
              <a:t> </a:t>
            </a:r>
            <a:endParaRPr lang="de-DE" sz="14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de-DE" dirty="0" smtClean="0"/>
              <a:t>RUNTIME </a:t>
            </a:r>
            <a:r>
              <a:rPr lang="de-DE" dirty="0" err="1" smtClean="0"/>
              <a:t>Syst</a:t>
            </a:r>
            <a:r>
              <a:rPr lang="cs-CZ" dirty="0" smtClean="0"/>
              <a:t>é</a:t>
            </a:r>
            <a:r>
              <a:rPr lang="de-DE" dirty="0" smtClean="0"/>
              <a:t>m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WAGO ETHERNET Settings</a:t>
            </a:r>
          </a:p>
          <a:p>
            <a:endParaRPr lang="de-DE" sz="1200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816714" y="1843719"/>
            <a:ext cx="3289348" cy="2990174"/>
            <a:chOff x="400051" y="2597377"/>
            <a:chExt cx="3816000" cy="3468926"/>
          </a:xfrm>
        </p:grpSpPr>
        <p:pic>
          <p:nvPicPr>
            <p:cNvPr id="33" name="Picture 3" descr="C:\Users\u016299\Desktop\Logo e!cockpi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826" y="3266462"/>
              <a:ext cx="1460150" cy="2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:\präsentationen\Hamann\Bilder\Logos\images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2" y="3048327"/>
              <a:ext cx="1085850" cy="859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feld 34"/>
            <p:cNvSpPr txBox="1"/>
            <p:nvPr/>
          </p:nvSpPr>
          <p:spPr>
            <a:xfrm>
              <a:off x="1357587" y="5596224"/>
              <a:ext cx="1961466" cy="35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dirty="0" smtClean="0"/>
                <a:t>RUNTIME System</a:t>
              </a:r>
              <a:endParaRPr lang="de-DE" sz="1400" dirty="0"/>
            </a:p>
          </p:txBody>
        </p:sp>
        <p:sp>
          <p:nvSpPr>
            <p:cNvPr id="36" name="Rechteck 35"/>
            <p:cNvSpPr/>
            <p:nvPr/>
          </p:nvSpPr>
          <p:spPr bwMode="auto">
            <a:xfrm>
              <a:off x="590551" y="2782816"/>
              <a:ext cx="1514976" cy="1325967"/>
            </a:xfrm>
            <a:prstGeom prst="rect">
              <a:avLst/>
            </a:prstGeom>
            <a:noFill/>
            <a:ln>
              <a:solidFill>
                <a:srgbClr val="DDDDD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hteck 41"/>
            <p:cNvSpPr/>
            <p:nvPr/>
          </p:nvSpPr>
          <p:spPr bwMode="auto">
            <a:xfrm>
              <a:off x="2530826" y="2782816"/>
              <a:ext cx="1514976" cy="1325967"/>
            </a:xfrm>
            <a:prstGeom prst="rect">
              <a:avLst/>
            </a:prstGeom>
            <a:noFill/>
            <a:ln>
              <a:solidFill>
                <a:srgbClr val="DDDDD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hteck 42"/>
            <p:cNvSpPr/>
            <p:nvPr/>
          </p:nvSpPr>
          <p:spPr bwMode="auto">
            <a:xfrm>
              <a:off x="400051" y="2597377"/>
              <a:ext cx="3816000" cy="3468926"/>
            </a:xfrm>
            <a:prstGeom prst="rect">
              <a:avLst/>
            </a:prstGeom>
            <a:noFill/>
            <a:ln>
              <a:solidFill>
                <a:srgbClr val="DDDDDD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4" name="Straight Connector 5"/>
            <p:cNvCxnSpPr/>
            <p:nvPr/>
          </p:nvCxnSpPr>
          <p:spPr bwMode="auto">
            <a:xfrm>
              <a:off x="2099253" y="4555652"/>
              <a:ext cx="232815" cy="4825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20"/>
            <p:cNvCxnSpPr/>
            <p:nvPr/>
          </p:nvCxnSpPr>
          <p:spPr bwMode="auto">
            <a:xfrm>
              <a:off x="2334126" y="5100005"/>
              <a:ext cx="0" cy="4857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Ellipse 45"/>
            <p:cNvSpPr/>
            <p:nvPr/>
          </p:nvSpPr>
          <p:spPr bwMode="auto">
            <a:xfrm>
              <a:off x="2293921" y="5028818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8" name="Straight Connector 26"/>
            <p:cNvCxnSpPr/>
            <p:nvPr/>
          </p:nvCxnSpPr>
          <p:spPr bwMode="auto">
            <a:xfrm>
              <a:off x="2105527" y="4108782"/>
              <a:ext cx="0" cy="3775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1" name="Straight Connector 26"/>
          <p:cNvCxnSpPr/>
          <p:nvPr/>
        </p:nvCxnSpPr>
        <p:spPr bwMode="auto">
          <a:xfrm>
            <a:off x="2653417" y="3144143"/>
            <a:ext cx="0" cy="3254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en 11"/>
          <p:cNvGrpSpPr/>
          <p:nvPr/>
        </p:nvGrpSpPr>
        <p:grpSpPr>
          <a:xfrm>
            <a:off x="618164" y="1187664"/>
            <a:ext cx="72000" cy="396000"/>
            <a:chOff x="6569651" y="3406013"/>
            <a:chExt cx="252740" cy="1505996"/>
          </a:xfrm>
          <a:solidFill>
            <a:srgbClr val="8BB63B"/>
          </a:solidFill>
        </p:grpSpPr>
        <p:sp>
          <p:nvSpPr>
            <p:cNvPr id="62" name="Flussdiagramm: Daten 7"/>
            <p:cNvSpPr/>
            <p:nvPr/>
          </p:nvSpPr>
          <p:spPr bwMode="auto">
            <a:xfrm>
              <a:off x="6587775" y="3406013"/>
              <a:ext cx="234616" cy="110165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740 w 10740"/>
                <a:gd name="connsiteY0" fmla="*/ 10000 h 10000"/>
                <a:gd name="connsiteX1" fmla="*/ 0 w 10740"/>
                <a:gd name="connsiteY1" fmla="*/ 144 h 10000"/>
                <a:gd name="connsiteX2" fmla="*/ 10740 w 10740"/>
                <a:gd name="connsiteY2" fmla="*/ 0 h 10000"/>
                <a:gd name="connsiteX3" fmla="*/ 8740 w 10740"/>
                <a:gd name="connsiteY3" fmla="*/ 10000 h 10000"/>
                <a:gd name="connsiteX4" fmla="*/ 740 w 10740"/>
                <a:gd name="connsiteY4" fmla="*/ 10000 h 10000"/>
                <a:gd name="connsiteX0" fmla="*/ 740 w 10740"/>
                <a:gd name="connsiteY0" fmla="*/ 10000 h 10058"/>
                <a:gd name="connsiteX1" fmla="*/ 0 w 10740"/>
                <a:gd name="connsiteY1" fmla="*/ 144 h 10058"/>
                <a:gd name="connsiteX2" fmla="*/ 10740 w 10740"/>
                <a:gd name="connsiteY2" fmla="*/ 0 h 10058"/>
                <a:gd name="connsiteX3" fmla="*/ 9288 w 10740"/>
                <a:gd name="connsiteY3" fmla="*/ 10058 h 10058"/>
                <a:gd name="connsiteX4" fmla="*/ 740 w 10740"/>
                <a:gd name="connsiteY4" fmla="*/ 10000 h 10058"/>
                <a:gd name="connsiteX0" fmla="*/ 740 w 10839"/>
                <a:gd name="connsiteY0" fmla="*/ 9856 h 9914"/>
                <a:gd name="connsiteX1" fmla="*/ 0 w 10839"/>
                <a:gd name="connsiteY1" fmla="*/ 0 h 9914"/>
                <a:gd name="connsiteX2" fmla="*/ 10839 w 10839"/>
                <a:gd name="connsiteY2" fmla="*/ 23 h 9914"/>
                <a:gd name="connsiteX3" fmla="*/ 9288 w 10839"/>
                <a:gd name="connsiteY3" fmla="*/ 9914 h 9914"/>
                <a:gd name="connsiteX4" fmla="*/ 740 w 10839"/>
                <a:gd name="connsiteY4" fmla="*/ 9856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9" h="9914">
                  <a:moveTo>
                    <a:pt x="740" y="9856"/>
                  </a:moveTo>
                  <a:cubicBezTo>
                    <a:pt x="493" y="6571"/>
                    <a:pt x="247" y="3285"/>
                    <a:pt x="0" y="0"/>
                  </a:cubicBezTo>
                  <a:lnTo>
                    <a:pt x="10839" y="23"/>
                  </a:lnTo>
                  <a:lnTo>
                    <a:pt x="9288" y="9914"/>
                  </a:lnTo>
                  <a:lnTo>
                    <a:pt x="740" y="9856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7195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6569651" y="4641944"/>
              <a:ext cx="252261" cy="270065"/>
            </a:xfrm>
            <a:prstGeom prst="ellipse">
              <a:avLst/>
            </a:prstGeom>
            <a:grpFill/>
            <a:ln w="9525" cap="flat" cmpd="sng" algn="ctr">
              <a:solidFill>
                <a:srgbClr val="7195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72" y="2886655"/>
            <a:ext cx="720080" cy="51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Ellipse 28"/>
          <p:cNvSpPr/>
          <p:nvPr/>
        </p:nvSpPr>
        <p:spPr bwMode="auto">
          <a:xfrm>
            <a:off x="5537649" y="2792523"/>
            <a:ext cx="914510" cy="647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258673" y="3476050"/>
            <a:ext cx="62063" cy="6206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>
            <a:off x="2621378" y="3470626"/>
            <a:ext cx="62063" cy="6206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799" y="448784"/>
            <a:ext cx="4031999" cy="828000"/>
          </a:xfrm>
        </p:spPr>
        <p:txBody>
          <a:bodyPr/>
          <a:lstStyle/>
          <a:p>
            <a:r>
              <a:rPr lang="cs-CZ" dirty="0" smtClean="0"/>
              <a:t>Web-</a:t>
            </a:r>
            <a:r>
              <a:rPr lang="cs-CZ" dirty="0" err="1" smtClean="0"/>
              <a:t>Based</a:t>
            </a:r>
            <a:r>
              <a:rPr lang="cs-CZ" dirty="0" smtClean="0"/>
              <a:t> Management (WBM)</a:t>
            </a:r>
            <a:endParaRPr lang="cs-CZ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6" y="1671225"/>
            <a:ext cx="5133976" cy="313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bdélník 7"/>
          <p:cNvSpPr/>
          <p:nvPr/>
        </p:nvSpPr>
        <p:spPr bwMode="gray">
          <a:xfrm>
            <a:off x="6156176" y="0"/>
            <a:ext cx="2987824" cy="4949100"/>
          </a:xfrm>
          <a:prstGeom prst="rect">
            <a:avLst/>
          </a:prstGeom>
          <a:solidFill>
            <a:schemeClr val="tx2"/>
          </a:solidFill>
          <a:ln w="952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cs-CZ" sz="1200" b="1" dirty="0" err="1" smtClean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>
          <a:xfrm>
            <a:off x="6300192" y="267494"/>
            <a:ext cx="2736304" cy="4536504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sz="1200" dirty="0" smtClean="0">
                <a:latin typeface="WAGOFuturaDem" pitchFamily="18" charset="0"/>
              </a:rPr>
              <a:t>Spustit webový prohlížeč</a:t>
            </a:r>
          </a:p>
          <a:p>
            <a:endParaRPr lang="cs-CZ" sz="1200" dirty="0" smtClean="0">
              <a:latin typeface="WAGOFuturaDem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cs-CZ" sz="1200" dirty="0" smtClean="0">
                <a:latin typeface="WAGOFuturaDem" pitchFamily="18" charset="0"/>
              </a:rPr>
              <a:t>Do řádku adresy zadat:</a:t>
            </a:r>
            <a:endParaRPr lang="cs-CZ" sz="1200" dirty="0">
              <a:latin typeface="WAGOFuturaDem" pitchFamily="18" charset="0"/>
            </a:endParaRPr>
          </a:p>
          <a:p>
            <a:pPr>
              <a:tabLst>
                <a:tab pos="358775" algn="l"/>
              </a:tabLst>
            </a:pPr>
            <a:r>
              <a:rPr lang="cs-CZ" sz="1200" dirty="0">
                <a:latin typeface="WAGOFuturaDem" pitchFamily="18" charset="0"/>
              </a:rPr>
              <a:t>	</a:t>
            </a:r>
            <a:r>
              <a:rPr lang="cs-CZ" sz="1200" dirty="0" smtClean="0">
                <a:latin typeface="WAGOFuturaDem" pitchFamily="18" charset="0"/>
              </a:rPr>
              <a:t>http://&lt;IP_adresa_PFC&gt;/wbm</a:t>
            </a:r>
          </a:p>
          <a:p>
            <a:pPr>
              <a:tabLst>
                <a:tab pos="358775" algn="l"/>
              </a:tabLst>
            </a:pPr>
            <a:endParaRPr lang="cs-CZ" sz="1200" dirty="0" smtClean="0">
              <a:latin typeface="WAGOFuturaDem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  <a:tabLst>
                <a:tab pos="358775" algn="l"/>
              </a:tabLst>
            </a:pPr>
            <a:r>
              <a:rPr lang="cs-CZ" sz="1200" dirty="0" smtClean="0">
                <a:latin typeface="WAGOFuturaDem" pitchFamily="18" charset="0"/>
              </a:rPr>
              <a:t>Přihlašovací údaje:</a:t>
            </a:r>
          </a:p>
          <a:p>
            <a:r>
              <a:rPr lang="cs-CZ" sz="1200" dirty="0" smtClean="0">
                <a:latin typeface="WAGOFuturaDem" pitchFamily="18" charset="0"/>
              </a:rPr>
              <a:t>	</a:t>
            </a:r>
            <a:r>
              <a:rPr lang="cs-CZ" sz="1200" dirty="0" err="1" smtClean="0">
                <a:latin typeface="WAGOFuturaDem" pitchFamily="18" charset="0"/>
              </a:rPr>
              <a:t>admin</a:t>
            </a:r>
            <a:r>
              <a:rPr lang="cs-CZ" sz="1200" dirty="0" smtClean="0">
                <a:latin typeface="WAGOFuturaDem" pitchFamily="18" charset="0"/>
              </a:rPr>
              <a:t> + </a:t>
            </a:r>
            <a:r>
              <a:rPr lang="cs-CZ" sz="1200" dirty="0" err="1" smtClean="0">
                <a:latin typeface="WAGOFuturaDem" pitchFamily="18" charset="0"/>
              </a:rPr>
              <a:t>wago</a:t>
            </a:r>
            <a:endParaRPr lang="cs-CZ" sz="1200" dirty="0" smtClean="0">
              <a:latin typeface="WAGOFuturaDem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cs-CZ" dirty="0" smtClean="0">
              <a:latin typeface="WAGOFutura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Typ PLC, firmware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Stav PLC, datum, čas, režim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Nastavení síťových rozhraní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Nastavení služeb (FTP, SSH, …)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Update firmware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Nastavení zabezpečení (hesla, firewall)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Zapnutí vizualizace / webserveru</a:t>
            </a:r>
          </a:p>
        </p:txBody>
      </p:sp>
      <p:sp>
        <p:nvSpPr>
          <p:cNvPr id="9" name="TextovéPole 8"/>
          <p:cNvSpPr txBox="1"/>
          <p:nvPr/>
        </p:nvSpPr>
        <p:spPr bwMode="gray">
          <a:xfrm>
            <a:off x="446135" y="1059582"/>
            <a:ext cx="4017663" cy="3600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200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Webov</a:t>
            </a:r>
            <a:r>
              <a:rPr lang="cs-CZ" sz="1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prohlížeč </a:t>
            </a:r>
            <a:r>
              <a:rPr lang="en-US" sz="1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&gt;&gt;&gt; </a:t>
            </a:r>
            <a:r>
              <a:rPr lang="cs-CZ" sz="1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192.168.1.17/</a:t>
            </a:r>
            <a:r>
              <a:rPr lang="cs-CZ" sz="1200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wbm</a:t>
            </a:r>
            <a:endParaRPr lang="cs-CZ" sz="12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smtClean="0"/>
              <a:t>Web-</a:t>
            </a:r>
            <a:r>
              <a:rPr lang="de-DE" cap="none" dirty="0" err="1" smtClean="0"/>
              <a:t>based</a:t>
            </a:r>
            <a:r>
              <a:rPr lang="de-DE" cap="none" dirty="0" smtClean="0"/>
              <a:t> Management</a:t>
            </a:r>
            <a:endParaRPr lang="de-DE" cap="non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403648" y="810097"/>
            <a:ext cx="6342817" cy="4065909"/>
            <a:chOff x="1403648" y="810097"/>
            <a:chExt cx="6342817" cy="4065909"/>
          </a:xfrm>
        </p:grpSpPr>
        <p:pic>
          <p:nvPicPr>
            <p:cNvPr id="10" name="Picture 2" descr="E:\neue Screenshots für ecockpit-Folien\WBM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810097"/>
              <a:ext cx="6342817" cy="40659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Ellipse 10"/>
            <p:cNvSpPr/>
            <p:nvPr/>
          </p:nvSpPr>
          <p:spPr bwMode="auto">
            <a:xfrm>
              <a:off x="5364088" y="2427734"/>
              <a:ext cx="823998" cy="2647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1"/>
            <p:cNvSpPr/>
            <p:nvPr/>
          </p:nvSpPr>
          <p:spPr>
            <a:xfrm>
              <a:off x="3419872" y="3272666"/>
              <a:ext cx="16537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cs-CZ" sz="1400" dirty="0" smtClean="0"/>
                <a:t>Uživatel</a:t>
              </a:r>
              <a:r>
                <a:rPr lang="de-DE" sz="1400" dirty="0" smtClean="0"/>
                <a:t>: </a:t>
              </a:r>
              <a:r>
                <a:rPr lang="de-DE" sz="1400" dirty="0" err="1" smtClean="0"/>
                <a:t>admin</a:t>
              </a:r>
              <a:endParaRPr lang="de-DE" sz="1400" dirty="0" smtClean="0"/>
            </a:p>
            <a:p>
              <a:pPr>
                <a:spcBef>
                  <a:spcPts val="0"/>
                </a:spcBef>
              </a:pPr>
              <a:r>
                <a:rPr lang="cs-CZ" sz="1400" dirty="0" smtClean="0"/>
                <a:t>Heslo: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wago</a:t>
              </a:r>
              <a:endParaRPr lang="de-DE" sz="1400" dirty="0" smtClean="0"/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3482191" y="2308322"/>
              <a:ext cx="1089809" cy="964344"/>
              <a:chOff x="3482191" y="2308322"/>
              <a:chExt cx="1089809" cy="964344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3482191" y="2308322"/>
                <a:ext cx="1089809" cy="350094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9" name="Gerade Verbindung mit Pfeil 8"/>
              <p:cNvCxnSpPr/>
              <p:nvPr/>
            </p:nvCxnSpPr>
            <p:spPr>
              <a:xfrm>
                <a:off x="4027095" y="2658416"/>
                <a:ext cx="219673" cy="614250"/>
              </a:xfrm>
              <a:prstGeom prst="straightConnector1">
                <a:avLst/>
              </a:prstGeom>
              <a:ln w="25400" cap="rnd" cmpd="sng">
                <a:solidFill>
                  <a:srgbClr val="8BB63B"/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68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Web-</a:t>
            </a:r>
            <a:r>
              <a:rPr lang="de-DE" cap="none" dirty="0" err="1"/>
              <a:t>based</a:t>
            </a:r>
            <a:r>
              <a:rPr lang="de-DE" cap="none" dirty="0"/>
              <a:t> Management</a:t>
            </a:r>
            <a:endParaRPr lang="de-DE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73" y="811606"/>
            <a:ext cx="6341979" cy="40644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Ellipse 8"/>
          <p:cNvSpPr/>
          <p:nvPr/>
        </p:nvSpPr>
        <p:spPr bwMode="auto">
          <a:xfrm>
            <a:off x="3580829" y="2859782"/>
            <a:ext cx="919163" cy="21602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5436096" y="2859782"/>
            <a:ext cx="792088" cy="223267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1" descr="C:\Users\u016299\Desktop\Handl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"/>
          <a:stretch/>
        </p:blipFill>
        <p:spPr bwMode="auto">
          <a:xfrm>
            <a:off x="5844638" y="915566"/>
            <a:ext cx="2863795" cy="1911079"/>
          </a:xfrm>
          <a:prstGeom prst="rect">
            <a:avLst/>
          </a:prstGeom>
          <a:noFill/>
          <a:ln w="6350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 descr="C:\Users\u016299\Desktop\Unbenannt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38" y="2927882"/>
            <a:ext cx="2859196" cy="1894118"/>
          </a:xfrm>
          <a:prstGeom prst="rect">
            <a:avLst/>
          </a:prstGeom>
          <a:noFill/>
          <a:ln w="6350">
            <a:solidFill>
              <a:srgbClr val="9C9D9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40936" y="1041580"/>
            <a:ext cx="4861134" cy="1601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180975" indent="-180975" eaLnBrk="0" hangingPunct="0">
              <a:buFont typeface="Arial" panose="020B0604020202020204" pitchFamily="34" charset="0"/>
              <a:buChar char="•"/>
            </a:pPr>
            <a:r>
              <a:rPr lang="cs-CZ" sz="1400" dirty="0">
                <a:latin typeface="Arial" charset="0"/>
              </a:rPr>
              <a:t>Montáž: </a:t>
            </a:r>
            <a:r>
              <a:rPr lang="cs-CZ" sz="1400" dirty="0" smtClean="0">
                <a:latin typeface="Arial" charset="0"/>
              </a:rPr>
              <a:t>Zasuňte, </a:t>
            </a:r>
            <a:r>
              <a:rPr lang="cs-CZ" sz="1400" dirty="0">
                <a:latin typeface="Arial" charset="0"/>
              </a:rPr>
              <a:t>dokud </a:t>
            </a:r>
            <a:r>
              <a:rPr lang="cs-CZ" sz="1400" dirty="0" smtClean="0">
                <a:latin typeface="Arial" charset="0"/>
              </a:rPr>
              <a:t>modul nezaklapne</a:t>
            </a:r>
            <a:endParaRPr lang="cs-CZ" sz="1400" dirty="0">
              <a:latin typeface="Arial" charset="0"/>
            </a:endParaRPr>
          </a:p>
          <a:p>
            <a:pPr marL="180975" indent="-180975" eaLnBrk="0" hangingPunct="0">
              <a:buFont typeface="Arial" panose="020B0604020202020204" pitchFamily="34" charset="0"/>
              <a:buChar char="•"/>
            </a:pPr>
            <a:endParaRPr lang="cs-CZ" sz="1400" dirty="0">
              <a:latin typeface="Arial" charset="0"/>
            </a:endParaRPr>
          </a:p>
          <a:p>
            <a:pPr marL="180975" indent="-180975" eaLnBrk="0" hangingPunct="0">
              <a:buFont typeface="Arial" panose="020B0604020202020204" pitchFamily="34" charset="0"/>
              <a:buChar char="•"/>
            </a:pPr>
            <a:r>
              <a:rPr lang="cs-CZ" sz="1400" dirty="0" smtClean="0">
                <a:latin typeface="Arial" charset="0"/>
              </a:rPr>
              <a:t>Vyjmutí: </a:t>
            </a:r>
            <a:r>
              <a:rPr lang="cs-CZ" sz="1400" dirty="0">
                <a:latin typeface="Arial" charset="0"/>
              </a:rPr>
              <a:t>Zatáhněte za oranžový ovládací prvek</a:t>
            </a:r>
          </a:p>
          <a:p>
            <a:pPr marL="180975" indent="-180975" eaLnBrk="0" hangingPunct="0">
              <a:buFont typeface="Arial" panose="020B0604020202020204" pitchFamily="34" charset="0"/>
              <a:buChar char="•"/>
            </a:pPr>
            <a:endParaRPr lang="cs-CZ" sz="1400" dirty="0">
              <a:latin typeface="Arial" charset="0"/>
            </a:endParaRPr>
          </a:p>
          <a:p>
            <a:pPr marL="180975" indent="-180975" eaLnBrk="0" hangingPunct="0">
              <a:buFont typeface="Arial" panose="020B0604020202020204" pitchFamily="34" charset="0"/>
              <a:buChar char="•"/>
            </a:pPr>
            <a:r>
              <a:rPr lang="cs-CZ" sz="1400" dirty="0">
                <a:latin typeface="Arial" charset="0"/>
              </a:rPr>
              <a:t>Připojte svorky, pokud jsou bez napětí</a:t>
            </a:r>
          </a:p>
          <a:p>
            <a:pPr marL="180975" indent="-180975" eaLnBrk="0" hangingPunct="0">
              <a:buFont typeface="Arial" panose="020B0604020202020204" pitchFamily="34" charset="0"/>
              <a:buChar char="•"/>
            </a:pPr>
            <a:endParaRPr lang="cs-CZ" sz="1400" dirty="0">
              <a:latin typeface="Arial" charset="0"/>
            </a:endParaRPr>
          </a:p>
          <a:p>
            <a:pPr marL="180975" indent="-180975" eaLnBrk="0" hangingPunct="0">
              <a:buFont typeface="Arial" panose="020B0604020202020204" pitchFamily="34" charset="0"/>
              <a:buChar char="•"/>
            </a:pPr>
            <a:r>
              <a:rPr lang="cs-CZ" sz="1400" dirty="0">
                <a:latin typeface="Arial" charset="0"/>
              </a:rPr>
              <a:t>Bez </a:t>
            </a:r>
            <a:r>
              <a:rPr lang="cs-CZ" sz="1400" dirty="0" smtClean="0">
                <a:latin typeface="Arial" charset="0"/>
              </a:rPr>
              <a:t>nástrojové</a:t>
            </a:r>
            <a:endParaRPr lang="en-US" sz="1400" b="0" dirty="0" smtClean="0">
              <a:latin typeface="Arial" charset="0"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 bwMode="auto">
          <a:xfrm>
            <a:off x="325987" y="393600"/>
            <a:ext cx="4110998" cy="82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cs-CZ" dirty="0" smtClean="0">
                <a:latin typeface="Arial"/>
              </a:rPr>
              <a:t>Manipulace</a:t>
            </a:r>
            <a:r>
              <a:rPr lang="de-DE" dirty="0" smtClean="0">
                <a:latin typeface="Arial"/>
              </a:rPr>
              <a:t> </a:t>
            </a:r>
            <a:r>
              <a:rPr lang="cs-CZ" dirty="0" smtClean="0">
                <a:latin typeface="Arial"/>
              </a:rPr>
              <a:t>s </a:t>
            </a:r>
            <a:r>
              <a:rPr lang="de-DE" dirty="0" smtClean="0">
                <a:latin typeface="Arial"/>
              </a:rPr>
              <a:t>I/O Modul</a:t>
            </a:r>
            <a:r>
              <a:rPr lang="cs-CZ" dirty="0" smtClean="0">
                <a:latin typeface="Arial"/>
              </a:rPr>
              <a:t>y</a:t>
            </a:r>
            <a:endParaRPr lang="de-DE" dirty="0" smtClean="0">
              <a:latin typeface="Arial"/>
            </a:endParaRP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431540" y="777600"/>
            <a:ext cx="3996255" cy="282663"/>
          </a:xfrm>
        </p:spPr>
        <p:txBody>
          <a:bodyPr/>
          <a:lstStyle/>
          <a:p>
            <a:r>
              <a:rPr lang="cs-CZ" dirty="0" smtClean="0"/>
              <a:t>Instalace </a:t>
            </a:r>
            <a:r>
              <a:rPr lang="de-DE" dirty="0" smtClean="0"/>
              <a:t>/ </a:t>
            </a:r>
            <a:r>
              <a:rPr lang="cs-CZ" dirty="0" smtClean="0"/>
              <a:t>Výměna</a:t>
            </a:r>
            <a:endParaRPr lang="de-DE" dirty="0"/>
          </a:p>
          <a:p>
            <a:endParaRPr lang="de-DE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40936" y="3212320"/>
            <a:ext cx="5157909" cy="138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180975" indent="-180975" eaLnBrk="0" hangingPunct="0">
              <a:buFont typeface="Arial" pitchFamily="34" charset="0"/>
              <a:buChar char="•"/>
            </a:pPr>
            <a:r>
              <a:rPr lang="cs-CZ" sz="1400" dirty="0"/>
              <a:t>Buďte opatrní </a:t>
            </a:r>
            <a:r>
              <a:rPr lang="cs-CZ" sz="1400" dirty="0" smtClean="0"/>
              <a:t>na nožové kontakty </a:t>
            </a:r>
            <a:r>
              <a:rPr lang="cs-CZ" sz="1400" dirty="0"/>
              <a:t>(nebezpečí zranění)</a:t>
            </a:r>
          </a:p>
          <a:p>
            <a:pPr marL="180975" indent="-180975" eaLnBrk="0" hangingPunct="0">
              <a:buFont typeface="Arial" pitchFamily="34" charset="0"/>
              <a:buChar char="•"/>
            </a:pPr>
            <a:endParaRPr lang="cs-CZ" sz="1400" dirty="0"/>
          </a:p>
          <a:p>
            <a:pPr marL="180975" indent="-180975" eaLnBrk="0" hangingPunct="0">
              <a:buFont typeface="Arial" pitchFamily="34" charset="0"/>
              <a:buChar char="•"/>
            </a:pPr>
            <a:r>
              <a:rPr lang="cs-CZ" sz="1400" dirty="0"/>
              <a:t>Udržujte zlaté kontakty čisté a nedotýkejte se </a:t>
            </a:r>
            <a:r>
              <a:rPr lang="cs-CZ" sz="1400" dirty="0" smtClean="0"/>
              <a:t>prsty</a:t>
            </a:r>
            <a:endParaRPr lang="cs-CZ" sz="1400" dirty="0"/>
          </a:p>
          <a:p>
            <a:pPr marL="180975" indent="-180975" eaLnBrk="0" hangingPunct="0">
              <a:buFont typeface="Arial" pitchFamily="34" charset="0"/>
              <a:buChar char="•"/>
            </a:pPr>
            <a:endParaRPr lang="cs-CZ" sz="1400" dirty="0"/>
          </a:p>
          <a:p>
            <a:pPr marL="180975" indent="-180975" eaLnBrk="0" hangingPunct="0">
              <a:buFont typeface="Arial" pitchFamily="34" charset="0"/>
              <a:buChar char="•"/>
            </a:pPr>
            <a:r>
              <a:rPr lang="cs-CZ" sz="1400" dirty="0" smtClean="0"/>
              <a:t>Uchovávejte tištěnou </a:t>
            </a:r>
            <a:r>
              <a:rPr lang="cs-CZ" sz="1400" dirty="0"/>
              <a:t>stranou nahoru</a:t>
            </a:r>
          </a:p>
          <a:p>
            <a:pPr marL="285750" indent="-285750" eaLnBrk="0" hangingPunct="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19" name="Textplatzhalter 3"/>
          <p:cNvSpPr txBox="1">
            <a:spLocks/>
          </p:cNvSpPr>
          <p:nvPr/>
        </p:nvSpPr>
        <p:spPr bwMode="gray">
          <a:xfrm>
            <a:off x="430946" y="2915888"/>
            <a:ext cx="4032001" cy="2826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Pra</a:t>
            </a:r>
            <a:r>
              <a:rPr lang="cs-CZ" dirty="0" err="1" smtClean="0"/>
              <a:t>ktické</a:t>
            </a:r>
            <a:r>
              <a:rPr lang="cs-CZ" dirty="0" smtClean="0"/>
              <a:t> tipy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9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Web-</a:t>
            </a:r>
            <a:r>
              <a:rPr lang="de-DE" cap="none" dirty="0" err="1"/>
              <a:t>based</a:t>
            </a:r>
            <a:r>
              <a:rPr lang="de-DE" cap="none" dirty="0"/>
              <a:t> </a:t>
            </a:r>
            <a:r>
              <a:rPr lang="de-DE" cap="none" dirty="0" smtClean="0"/>
              <a:t>Management</a:t>
            </a:r>
            <a:endParaRPr lang="de-DE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811606"/>
            <a:ext cx="6177147" cy="4064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Ellipse 8"/>
          <p:cNvSpPr/>
          <p:nvPr/>
        </p:nvSpPr>
        <p:spPr bwMode="auto">
          <a:xfrm>
            <a:off x="3897128" y="3959101"/>
            <a:ext cx="530856" cy="50405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4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Zapojení </a:t>
            </a:r>
            <a:r>
              <a:rPr lang="de-DE" dirty="0" smtClean="0"/>
              <a:t>I/O Modul</a:t>
            </a:r>
            <a:r>
              <a:rPr lang="cs-CZ" dirty="0" smtClean="0"/>
              <a:t>u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31799" y="777600"/>
            <a:ext cx="4032001" cy="282663"/>
          </a:xfrm>
        </p:spPr>
        <p:txBody>
          <a:bodyPr/>
          <a:lstStyle/>
          <a:p>
            <a:r>
              <a:rPr lang="de-DE" dirty="0"/>
              <a:t>CAGE CLAMP</a:t>
            </a:r>
            <a:r>
              <a:rPr lang="de-DE" baseline="30000" dirty="0"/>
              <a:t>®</a:t>
            </a:r>
            <a:r>
              <a:rPr lang="de-DE" dirty="0"/>
              <a:t> Connection</a:t>
            </a:r>
          </a:p>
          <a:p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5436096" y="1275606"/>
            <a:ext cx="3268287" cy="2434419"/>
            <a:chOff x="3170070" y="1548309"/>
            <a:chExt cx="4053462" cy="2872734"/>
          </a:xfrm>
        </p:grpSpPr>
        <p:pic>
          <p:nvPicPr>
            <p:cNvPr id="9" name="Picture 4" descr="C:\Users\u016299\Desktop\Bild3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" t="3167" r="2362" b="3167"/>
            <a:stretch/>
          </p:blipFill>
          <p:spPr bwMode="auto">
            <a:xfrm>
              <a:off x="3170070" y="1548309"/>
              <a:ext cx="4053462" cy="2872734"/>
            </a:xfrm>
            <a:prstGeom prst="rect">
              <a:avLst/>
            </a:prstGeom>
            <a:noFill/>
            <a:ln w="6350">
              <a:solidFill>
                <a:srgbClr val="9C9D9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Gerade Verbindung 9"/>
            <p:cNvCxnSpPr/>
            <p:nvPr/>
          </p:nvCxnSpPr>
          <p:spPr bwMode="auto">
            <a:xfrm>
              <a:off x="3728195" y="1891280"/>
              <a:ext cx="22439" cy="1512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C0921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/>
          </p:nvCxnSpPr>
          <p:spPr bwMode="auto">
            <a:xfrm>
              <a:off x="3814845" y="1974376"/>
              <a:ext cx="10715" cy="63166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18502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>
              <a:off x="3829370" y="2606040"/>
              <a:ext cx="25241" cy="81011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9A750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27789" y="1116080"/>
            <a:ext cx="4680520" cy="3528000"/>
          </a:xfrm>
        </p:spPr>
        <p:txBody>
          <a:bodyPr/>
          <a:lstStyle/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endParaRPr lang="cs-CZ" sz="1400" dirty="0" smtClean="0"/>
          </a:p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r>
              <a:rPr lang="de-DE" sz="1400" dirty="0" err="1" smtClean="0"/>
              <a:t>Vhodné</a:t>
            </a:r>
            <a:r>
              <a:rPr lang="de-DE" sz="1400" dirty="0" smtClean="0"/>
              <a:t> </a:t>
            </a:r>
            <a:r>
              <a:rPr lang="de-DE" sz="1400" dirty="0"/>
              <a:t>pro </a:t>
            </a:r>
            <a:r>
              <a:rPr lang="de-DE" sz="1400" dirty="0" err="1"/>
              <a:t>všechny</a:t>
            </a:r>
            <a:r>
              <a:rPr lang="de-DE" sz="1400" dirty="0"/>
              <a:t> </a:t>
            </a:r>
            <a:r>
              <a:rPr lang="de-DE" sz="1400" dirty="0" err="1"/>
              <a:t>měděné</a:t>
            </a:r>
            <a:r>
              <a:rPr lang="de-DE" sz="1400" dirty="0"/>
              <a:t> </a:t>
            </a:r>
            <a:r>
              <a:rPr lang="de-DE" sz="1400" dirty="0" err="1" smtClean="0"/>
              <a:t>dráty</a:t>
            </a:r>
            <a:endParaRPr lang="cs-CZ" sz="1400" dirty="0" smtClean="0"/>
          </a:p>
          <a:p>
            <a:pPr marL="360975" lvl="2" indent="-180975" eaLnBrk="0" hangingPunct="0">
              <a:defRPr/>
            </a:pPr>
            <a:r>
              <a:rPr lang="de-DE" sz="1400" dirty="0" smtClean="0"/>
              <a:t>8-kanálové </a:t>
            </a:r>
            <a:r>
              <a:rPr lang="de-DE" sz="1400" dirty="0" err="1"/>
              <a:t>pouzdro</a:t>
            </a:r>
            <a:r>
              <a:rPr lang="de-DE" sz="1400" dirty="0" smtClean="0"/>
              <a:t>:</a:t>
            </a:r>
            <a:endParaRPr lang="cs-CZ" sz="1400" dirty="0" smtClean="0"/>
          </a:p>
          <a:p>
            <a:pPr marL="539750" lvl="3" indent="-180975" eaLnBrk="0" hangingPunct="0">
              <a:defRPr/>
            </a:pPr>
            <a:r>
              <a:rPr lang="de-DE" sz="1400" dirty="0" smtClean="0"/>
              <a:t>0,08 </a:t>
            </a:r>
            <a:r>
              <a:rPr lang="de-DE" sz="1400" dirty="0"/>
              <a:t>mm² </a:t>
            </a:r>
            <a:r>
              <a:rPr lang="de-DE" sz="1400" dirty="0" err="1"/>
              <a:t>to</a:t>
            </a:r>
            <a:r>
              <a:rPr lang="de-DE" sz="1400" dirty="0"/>
              <a:t> 2,5 mm²</a:t>
            </a:r>
            <a:endParaRPr lang="cs-CZ" sz="1400" dirty="0"/>
          </a:p>
          <a:p>
            <a:pPr marL="360975" lvl="2" indent="-180975" eaLnBrk="0" hangingPunct="0">
              <a:defRPr/>
            </a:pPr>
            <a:r>
              <a:rPr lang="de-DE" sz="1400" dirty="0" smtClean="0"/>
              <a:t>16-kanálové </a:t>
            </a:r>
            <a:r>
              <a:rPr lang="de-DE" sz="1400" dirty="0" err="1" smtClean="0"/>
              <a:t>pouzdro</a:t>
            </a:r>
            <a:r>
              <a:rPr lang="de-DE" sz="1400" dirty="0" smtClean="0"/>
              <a:t>:</a:t>
            </a:r>
            <a:endParaRPr lang="cs-CZ" sz="1400" dirty="0" smtClean="0"/>
          </a:p>
          <a:p>
            <a:pPr marL="539750" lvl="3" indent="-180975" eaLnBrk="0" hangingPunct="0">
              <a:defRPr/>
            </a:pPr>
            <a:r>
              <a:rPr lang="de-DE" sz="1400" cap="none" dirty="0" smtClean="0"/>
              <a:t>0,08 mm² </a:t>
            </a:r>
            <a:r>
              <a:rPr lang="de-DE" sz="1400" cap="none" dirty="0" err="1" smtClean="0"/>
              <a:t>to</a:t>
            </a:r>
            <a:r>
              <a:rPr lang="de-DE" sz="1400" cap="none" dirty="0" smtClean="0"/>
              <a:t> 1,5 mm²</a:t>
            </a:r>
          </a:p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r>
              <a:rPr lang="de-DE" sz="1400" dirty="0" smtClean="0"/>
              <a:t>Jeden </a:t>
            </a:r>
            <a:r>
              <a:rPr lang="de-DE" sz="1400" dirty="0" err="1"/>
              <a:t>vodič</a:t>
            </a:r>
            <a:r>
              <a:rPr lang="de-DE" sz="1400" dirty="0"/>
              <a:t> na </a:t>
            </a:r>
            <a:r>
              <a:rPr lang="de-DE" sz="1400" dirty="0" err="1"/>
              <a:t>jednu</a:t>
            </a:r>
            <a:r>
              <a:rPr lang="de-DE" sz="1400" dirty="0"/>
              <a:t> </a:t>
            </a:r>
            <a:r>
              <a:rPr lang="de-DE" sz="1400" dirty="0" err="1"/>
              <a:t>upínací</a:t>
            </a:r>
            <a:r>
              <a:rPr lang="de-DE" sz="1400" dirty="0"/>
              <a:t> </a:t>
            </a:r>
            <a:r>
              <a:rPr lang="de-DE" sz="1400" dirty="0" err="1"/>
              <a:t>jednotku</a:t>
            </a:r>
            <a:endParaRPr lang="de-DE" sz="1400" dirty="0"/>
          </a:p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Upevnění</a:t>
            </a:r>
            <a:r>
              <a:rPr lang="de-DE" sz="1400" dirty="0"/>
              <a:t> </a:t>
            </a:r>
            <a:r>
              <a:rPr lang="de-DE" sz="1400" dirty="0" err="1"/>
              <a:t>drátu</a:t>
            </a:r>
            <a:r>
              <a:rPr lang="de-DE" sz="1400" dirty="0"/>
              <a:t> </a:t>
            </a:r>
            <a:r>
              <a:rPr lang="de-DE" sz="1400" dirty="0" err="1"/>
              <a:t>bez</a:t>
            </a:r>
            <a:r>
              <a:rPr lang="de-DE" sz="1400" dirty="0"/>
              <a:t> </a:t>
            </a:r>
            <a:r>
              <a:rPr lang="de-DE" sz="1400" dirty="0" err="1"/>
              <a:t>poškození</a:t>
            </a:r>
            <a:r>
              <a:rPr lang="de-DE" sz="1400" dirty="0"/>
              <a:t> </a:t>
            </a:r>
            <a:r>
              <a:rPr lang="de-DE" sz="1400" dirty="0" err="1"/>
              <a:t>díky</a:t>
            </a:r>
            <a:r>
              <a:rPr lang="de-DE" sz="1400" dirty="0"/>
              <a:t> </a:t>
            </a:r>
            <a:r>
              <a:rPr lang="de-DE" sz="1400" dirty="0" err="1"/>
              <a:t>jedinečnému</a:t>
            </a:r>
            <a:r>
              <a:rPr lang="de-DE" sz="1400" dirty="0"/>
              <a:t> </a:t>
            </a:r>
            <a:r>
              <a:rPr lang="de-DE" sz="1400" dirty="0" err="1"/>
              <a:t>designu</a:t>
            </a:r>
            <a:endParaRPr lang="de-DE" sz="1400" dirty="0"/>
          </a:p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Kontaktní</a:t>
            </a:r>
            <a:r>
              <a:rPr lang="de-DE" sz="1400" dirty="0"/>
              <a:t> </a:t>
            </a:r>
            <a:r>
              <a:rPr lang="de-DE" sz="1400" dirty="0" err="1"/>
              <a:t>plocha</a:t>
            </a:r>
            <a:r>
              <a:rPr lang="de-DE" sz="1400" dirty="0"/>
              <a:t> </a:t>
            </a:r>
            <a:r>
              <a:rPr lang="de-DE" sz="1400" dirty="0" err="1"/>
              <a:t>mezi</a:t>
            </a:r>
            <a:r>
              <a:rPr lang="de-DE" sz="1400" dirty="0"/>
              <a:t> </a:t>
            </a:r>
            <a:r>
              <a:rPr lang="de-DE" sz="1400" dirty="0" err="1"/>
              <a:t>vodičem</a:t>
            </a:r>
            <a:r>
              <a:rPr lang="de-DE" sz="1400" dirty="0"/>
              <a:t> a </a:t>
            </a:r>
            <a:r>
              <a:rPr lang="de-DE" sz="1400" dirty="0" err="1"/>
              <a:t>proudovou</a:t>
            </a:r>
            <a:r>
              <a:rPr lang="de-DE" sz="1400" dirty="0"/>
              <a:t> </a:t>
            </a:r>
            <a:r>
              <a:rPr lang="de-DE" sz="1400" dirty="0" err="1"/>
              <a:t>lištou</a:t>
            </a:r>
            <a:endParaRPr lang="de-DE" sz="1400" dirty="0"/>
          </a:p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Odolnost</a:t>
            </a:r>
            <a:r>
              <a:rPr lang="de-DE" sz="1400" dirty="0"/>
              <a:t> </a:t>
            </a:r>
            <a:r>
              <a:rPr lang="de-DE" sz="1400" dirty="0" err="1"/>
              <a:t>proti</a:t>
            </a:r>
            <a:r>
              <a:rPr lang="de-DE" sz="1400" dirty="0"/>
              <a:t> </a:t>
            </a:r>
            <a:r>
              <a:rPr lang="de-DE" sz="1400" dirty="0" err="1"/>
              <a:t>vibracím</a:t>
            </a:r>
            <a:r>
              <a:rPr lang="de-DE" sz="1400" dirty="0"/>
              <a:t> a </a:t>
            </a:r>
            <a:r>
              <a:rPr lang="de-DE" sz="1400" dirty="0" err="1"/>
              <a:t>nárazům</a:t>
            </a:r>
            <a:endParaRPr lang="de-DE" sz="1400" dirty="0"/>
          </a:p>
          <a:p>
            <a:pPr marL="180975" indent="-180975" eaLnBrk="0" hangingPunct="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Jednoduchý</a:t>
            </a:r>
            <a:r>
              <a:rPr lang="de-DE" sz="1400" dirty="0"/>
              <a:t>, </a:t>
            </a:r>
            <a:r>
              <a:rPr lang="de-DE" sz="1400" dirty="0" err="1"/>
              <a:t>snadno</a:t>
            </a:r>
            <a:r>
              <a:rPr lang="de-DE" sz="1400" dirty="0"/>
              <a:t> </a:t>
            </a:r>
            <a:r>
              <a:rPr lang="de-DE" sz="1400" dirty="0" err="1"/>
              <a:t>použitelný</a:t>
            </a:r>
            <a:r>
              <a:rPr lang="de-DE" sz="1400" dirty="0"/>
              <a:t> design </a:t>
            </a:r>
            <a:r>
              <a:rPr lang="de-DE" sz="1400" dirty="0" err="1"/>
              <a:t>rychlý</a:t>
            </a:r>
            <a:r>
              <a:rPr lang="de-DE" sz="1400" dirty="0"/>
              <a:t> a </a:t>
            </a:r>
            <a:r>
              <a:rPr lang="de-DE" sz="1400" dirty="0" err="1"/>
              <a:t>bezúdržbový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05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Certifikáty</a:t>
            </a:r>
            <a:endParaRPr lang="de-DE" dirty="0"/>
          </a:p>
        </p:txBody>
      </p:sp>
      <p:pic>
        <p:nvPicPr>
          <p:cNvPr id="8" name="Picture 2" descr="C:\Users\u016299\Desktop\Unbenann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05" y="713095"/>
            <a:ext cx="5900588" cy="408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Projektování </a:t>
            </a:r>
            <a:r>
              <a:rPr lang="cs-CZ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- </a:t>
            </a:r>
            <a:r>
              <a:rPr lang="cs-CZ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smartDESIGNER</a:t>
            </a:r>
            <a:endParaRPr lang="cs-CZ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8" y="841075"/>
            <a:ext cx="7983056" cy="350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017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460" y="448784"/>
            <a:ext cx="8280000" cy="828000"/>
          </a:xfrm>
        </p:spPr>
        <p:txBody>
          <a:bodyPr/>
          <a:lstStyle/>
          <a:p>
            <a:r>
              <a:rPr lang="cs-CZ" dirty="0" smtClean="0"/>
              <a:t>Napájení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31800" y="777600"/>
            <a:ext cx="8280401" cy="282663"/>
          </a:xfrm>
        </p:spPr>
        <p:txBody>
          <a:bodyPr/>
          <a:lstStyle/>
          <a:p>
            <a:r>
              <a:rPr lang="cs-CZ" dirty="0" smtClean="0"/>
              <a:t>Úrovně potenciálů</a:t>
            </a:r>
            <a:endParaRPr lang="de-DE" dirty="0"/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41531" y="4568229"/>
            <a:ext cx="5085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Napájení jsou elektricky </a:t>
            </a:r>
            <a:r>
              <a:rPr lang="cs-CZ" sz="1400" dirty="0" err="1" smtClean="0"/>
              <a:t>izolováné</a:t>
            </a:r>
            <a:endParaRPr lang="de-DE" sz="1400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490390" y="726546"/>
            <a:ext cx="3276967" cy="327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7DAE35"/>
              </a:buClr>
              <a:buFont typeface="Wingdings" panose="05000000000000000000" pitchFamily="2" charset="2"/>
              <a:buChar char="Ø"/>
            </a:pPr>
            <a:r>
              <a:rPr lang="cs-CZ" sz="1400" dirty="0" smtClean="0"/>
              <a:t>Vnitřní sběrnice modulů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2748999" y="1156597"/>
            <a:ext cx="5532411" cy="3102458"/>
            <a:chOff x="2334725" y="874507"/>
            <a:chExt cx="6361600" cy="3567450"/>
          </a:xfrm>
        </p:grpSpPr>
        <p:pic>
          <p:nvPicPr>
            <p:cNvPr id="11" name="Inhaltsplatzhalt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725" y="900984"/>
              <a:ext cx="6361600" cy="3540973"/>
            </a:xfrm>
            <a:prstGeom prst="rect">
              <a:avLst/>
            </a:prstGeom>
            <a:ln>
              <a:noFill/>
              <a:prstDash val="dash"/>
            </a:ln>
          </p:spPr>
        </p:pic>
        <p:sp>
          <p:nvSpPr>
            <p:cNvPr id="12" name="Rectangle 2"/>
            <p:cNvSpPr/>
            <p:nvPr/>
          </p:nvSpPr>
          <p:spPr bwMode="auto">
            <a:xfrm>
              <a:off x="4392475" y="874507"/>
              <a:ext cx="4128892" cy="764493"/>
            </a:xfrm>
            <a:prstGeom prst="rect">
              <a:avLst/>
            </a:prstGeom>
            <a:solidFill>
              <a:srgbClr val="7DAE35">
                <a:alpha val="28000"/>
              </a:srgbClr>
            </a:solidFill>
            <a:ln w="57150">
              <a:solidFill>
                <a:srgbClr val="E3000F"/>
              </a:solidFill>
              <a:prstDash val="dash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0"/>
            <p:cNvSpPr/>
            <p:nvPr/>
          </p:nvSpPr>
          <p:spPr bwMode="auto">
            <a:xfrm>
              <a:off x="2562225" y="1139467"/>
              <a:ext cx="447676" cy="1119896"/>
            </a:xfrm>
            <a:prstGeom prst="rect">
              <a:avLst/>
            </a:prstGeom>
            <a:solidFill>
              <a:srgbClr val="7DAE35">
                <a:alpha val="28000"/>
              </a:srgbClr>
            </a:solidFill>
            <a:ln w="57150">
              <a:solidFill>
                <a:srgbClr val="E3000F"/>
              </a:solidFill>
              <a:prstDash val="sysDash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0"/>
            <p:cNvSpPr/>
            <p:nvPr/>
          </p:nvSpPr>
          <p:spPr bwMode="auto">
            <a:xfrm>
              <a:off x="3212843" y="1139467"/>
              <a:ext cx="447676" cy="1119896"/>
            </a:xfrm>
            <a:prstGeom prst="rect">
              <a:avLst/>
            </a:prstGeom>
            <a:solidFill>
              <a:srgbClr val="7DAE35">
                <a:alpha val="28000"/>
              </a:srgbClr>
            </a:solidFill>
            <a:ln w="57150">
              <a:solidFill>
                <a:srgbClr val="E3000F"/>
              </a:solidFill>
              <a:prstDash val="sysDash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0"/>
            <p:cNvSpPr/>
            <p:nvPr/>
          </p:nvSpPr>
          <p:spPr bwMode="auto">
            <a:xfrm>
              <a:off x="3802310" y="1143522"/>
              <a:ext cx="447676" cy="1119896"/>
            </a:xfrm>
            <a:prstGeom prst="rect">
              <a:avLst/>
            </a:prstGeom>
            <a:solidFill>
              <a:srgbClr val="7DAE35">
                <a:alpha val="28000"/>
              </a:srgbClr>
            </a:solidFill>
            <a:ln w="57150">
              <a:solidFill>
                <a:srgbClr val="E3000F"/>
              </a:solidFill>
              <a:prstDash val="sysDash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1"/>
            <p:cNvSpPr/>
            <p:nvPr/>
          </p:nvSpPr>
          <p:spPr bwMode="auto">
            <a:xfrm>
              <a:off x="5686425" y="2068863"/>
              <a:ext cx="2837292" cy="2162050"/>
            </a:xfrm>
            <a:prstGeom prst="rect">
              <a:avLst/>
            </a:prstGeom>
            <a:solidFill>
              <a:srgbClr val="7DAE35">
                <a:alpha val="28000"/>
              </a:srgbClr>
            </a:solidFill>
            <a:ln w="57150">
              <a:solidFill>
                <a:srgbClr val="E3000F"/>
              </a:solidFill>
              <a:prstDash val="dash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0"/>
            <p:cNvSpPr/>
            <p:nvPr/>
          </p:nvSpPr>
          <p:spPr bwMode="auto">
            <a:xfrm>
              <a:off x="3537486" y="2733747"/>
              <a:ext cx="836433" cy="1487641"/>
            </a:xfrm>
            <a:prstGeom prst="rect">
              <a:avLst/>
            </a:prstGeom>
            <a:solidFill>
              <a:srgbClr val="7DAE35">
                <a:alpha val="28000"/>
              </a:srgbClr>
            </a:solidFill>
            <a:ln w="57150">
              <a:solidFill>
                <a:srgbClr val="E3000F"/>
              </a:solidFill>
              <a:prstDash val="sysDash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Rechteck 17"/>
          <p:cNvSpPr/>
          <p:nvPr/>
        </p:nvSpPr>
        <p:spPr>
          <a:xfrm>
            <a:off x="1020807" y="2414640"/>
            <a:ext cx="172819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Clr>
                <a:srgbClr val="7DAE35"/>
              </a:buClr>
              <a:buFont typeface="Wingdings" panose="05000000000000000000" pitchFamily="2" charset="2"/>
              <a:buChar char="Ø"/>
            </a:pPr>
            <a:r>
              <a:rPr lang="cs-CZ" sz="1400" dirty="0" smtClean="0">
                <a:solidFill>
                  <a:srgbClr val="191919"/>
                </a:solidFill>
              </a:rPr>
              <a:t>Technologická sběrnice</a:t>
            </a:r>
            <a:endParaRPr lang="en-GB" sz="1400" dirty="0">
              <a:solidFill>
                <a:srgbClr val="191919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833485" y="4210564"/>
            <a:ext cx="244792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Clr>
                <a:srgbClr val="7DAE35"/>
              </a:buClr>
              <a:buFont typeface="Wingdings" panose="05000000000000000000" pitchFamily="2" charset="2"/>
              <a:buChar char="Ø"/>
            </a:pPr>
            <a:r>
              <a:rPr lang="cs-CZ" sz="1400" dirty="0" smtClean="0">
                <a:solidFill>
                  <a:srgbClr val="191919"/>
                </a:solidFill>
              </a:rPr>
              <a:t>Externí periférie</a:t>
            </a:r>
            <a:endParaRPr lang="en-GB" sz="1400" dirty="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2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pieren 71"/>
          <p:cNvGrpSpPr/>
          <p:nvPr/>
        </p:nvGrpSpPr>
        <p:grpSpPr>
          <a:xfrm>
            <a:off x="1061612" y="1177288"/>
            <a:ext cx="7428267" cy="3059648"/>
            <a:chOff x="242312" y="915566"/>
            <a:chExt cx="8596837" cy="3540973"/>
          </a:xfrm>
        </p:grpSpPr>
        <p:pic>
          <p:nvPicPr>
            <p:cNvPr id="73" name="Inhaltsplatzhalter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947416" y="915566"/>
              <a:ext cx="6891733" cy="3540973"/>
            </a:xfrm>
            <a:prstGeom prst="rect">
              <a:avLst/>
            </a:prstGeom>
            <a:solidFill>
              <a:srgbClr val="0070C0"/>
            </a:solidFill>
            <a:ln>
              <a:noFill/>
              <a:prstDash val="dash"/>
            </a:ln>
          </p:spPr>
        </p:pic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3536746" y="1222685"/>
              <a:ext cx="2280455" cy="971049"/>
            </a:xfrm>
            <a:custGeom>
              <a:avLst/>
              <a:gdLst>
                <a:gd name="T0" fmla="*/ 405 w 438"/>
                <a:gd name="T1" fmla="*/ 621 h 555"/>
                <a:gd name="T2" fmla="*/ 435 w 438"/>
                <a:gd name="T3" fmla="*/ 389 h 555"/>
                <a:gd name="T4" fmla="*/ 423 w 438"/>
                <a:gd name="T5" fmla="*/ 175 h 555"/>
                <a:gd name="T6" fmla="*/ 345 w 438"/>
                <a:gd name="T7" fmla="*/ 60 h 555"/>
                <a:gd name="T8" fmla="*/ 240 w 438"/>
                <a:gd name="T9" fmla="*/ 10 h 555"/>
                <a:gd name="T10" fmla="*/ 123 w 438"/>
                <a:gd name="T11" fmla="*/ 3 h 555"/>
                <a:gd name="T12" fmla="*/ 0 w 438"/>
                <a:gd name="T13" fmla="*/ 3 h 5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connsiteX0" fmla="*/ 9513 w 9948"/>
                <a:gd name="connsiteY0" fmla="*/ 9850 h 9850"/>
                <a:gd name="connsiteX1" fmla="*/ 9932 w 9948"/>
                <a:gd name="connsiteY1" fmla="*/ 6217 h 9850"/>
                <a:gd name="connsiteX2" fmla="*/ 9658 w 9948"/>
                <a:gd name="connsiteY2" fmla="*/ 2758 h 9850"/>
                <a:gd name="connsiteX3" fmla="*/ 7877 w 9948"/>
                <a:gd name="connsiteY3" fmla="*/ 920 h 9850"/>
                <a:gd name="connsiteX4" fmla="*/ 5479 w 9948"/>
                <a:gd name="connsiteY4" fmla="*/ 109 h 9850"/>
                <a:gd name="connsiteX5" fmla="*/ 2808 w 9948"/>
                <a:gd name="connsiteY5" fmla="*/ 1 h 9850"/>
                <a:gd name="connsiteX6" fmla="*/ 0 w 9948"/>
                <a:gd name="connsiteY6" fmla="*/ 1 h 9850"/>
                <a:gd name="connsiteX0" fmla="*/ 9563 w 9999"/>
                <a:gd name="connsiteY0" fmla="*/ 10000 h 10000"/>
                <a:gd name="connsiteX1" fmla="*/ 9984 w 9999"/>
                <a:gd name="connsiteY1" fmla="*/ 6312 h 10000"/>
                <a:gd name="connsiteX2" fmla="*/ 9708 w 9999"/>
                <a:gd name="connsiteY2" fmla="*/ 2800 h 10000"/>
                <a:gd name="connsiteX3" fmla="*/ 7918 w 9999"/>
                <a:gd name="connsiteY3" fmla="*/ 934 h 10000"/>
                <a:gd name="connsiteX4" fmla="*/ 5508 w 9999"/>
                <a:gd name="connsiteY4" fmla="*/ 111 h 10000"/>
                <a:gd name="connsiteX5" fmla="*/ 2823 w 9999"/>
                <a:gd name="connsiteY5" fmla="*/ 1 h 10000"/>
                <a:gd name="connsiteX6" fmla="*/ 0 w 9999"/>
                <a:gd name="connsiteY6" fmla="*/ 1 h 10000"/>
                <a:gd name="connsiteX0" fmla="*/ 9564 w 9850"/>
                <a:gd name="connsiteY0" fmla="*/ 10000 h 10000"/>
                <a:gd name="connsiteX1" fmla="*/ 9718 w 9850"/>
                <a:gd name="connsiteY1" fmla="*/ 6802 h 10000"/>
                <a:gd name="connsiteX2" fmla="*/ 9709 w 9850"/>
                <a:gd name="connsiteY2" fmla="*/ 2800 h 10000"/>
                <a:gd name="connsiteX3" fmla="*/ 7919 w 9850"/>
                <a:gd name="connsiteY3" fmla="*/ 934 h 10000"/>
                <a:gd name="connsiteX4" fmla="*/ 5509 w 9850"/>
                <a:gd name="connsiteY4" fmla="*/ 111 h 10000"/>
                <a:gd name="connsiteX5" fmla="*/ 2823 w 9850"/>
                <a:gd name="connsiteY5" fmla="*/ 1 h 10000"/>
                <a:gd name="connsiteX6" fmla="*/ 0 w 9850"/>
                <a:gd name="connsiteY6" fmla="*/ 1 h 10000"/>
                <a:gd name="connsiteX0" fmla="*/ 9710 w 9890"/>
                <a:gd name="connsiteY0" fmla="*/ 10000 h 10000"/>
                <a:gd name="connsiteX1" fmla="*/ 9866 w 9890"/>
                <a:gd name="connsiteY1" fmla="*/ 6802 h 10000"/>
                <a:gd name="connsiteX2" fmla="*/ 9631 w 9890"/>
                <a:gd name="connsiteY2" fmla="*/ 2898 h 10000"/>
                <a:gd name="connsiteX3" fmla="*/ 8040 w 9890"/>
                <a:gd name="connsiteY3" fmla="*/ 934 h 10000"/>
                <a:gd name="connsiteX4" fmla="*/ 5593 w 9890"/>
                <a:gd name="connsiteY4" fmla="*/ 111 h 10000"/>
                <a:gd name="connsiteX5" fmla="*/ 2866 w 9890"/>
                <a:gd name="connsiteY5" fmla="*/ 1 h 10000"/>
                <a:gd name="connsiteX6" fmla="*/ 0 w 9890"/>
                <a:gd name="connsiteY6" fmla="*/ 1 h 10000"/>
                <a:gd name="connsiteX0" fmla="*/ 9818 w 10114"/>
                <a:gd name="connsiteY0" fmla="*/ 10000 h 10000"/>
                <a:gd name="connsiteX1" fmla="*/ 10113 w 10114"/>
                <a:gd name="connsiteY1" fmla="*/ 6606 h 10000"/>
                <a:gd name="connsiteX2" fmla="*/ 9738 w 10114"/>
                <a:gd name="connsiteY2" fmla="*/ 2898 h 10000"/>
                <a:gd name="connsiteX3" fmla="*/ 8129 w 10114"/>
                <a:gd name="connsiteY3" fmla="*/ 934 h 10000"/>
                <a:gd name="connsiteX4" fmla="*/ 5655 w 10114"/>
                <a:gd name="connsiteY4" fmla="*/ 111 h 10000"/>
                <a:gd name="connsiteX5" fmla="*/ 2898 w 10114"/>
                <a:gd name="connsiteY5" fmla="*/ 1 h 10000"/>
                <a:gd name="connsiteX6" fmla="*/ 0 w 10114"/>
                <a:gd name="connsiteY6" fmla="*/ 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4" h="10000">
                  <a:moveTo>
                    <a:pt x="9818" y="10000"/>
                  </a:moveTo>
                  <a:cubicBezTo>
                    <a:pt x="10076" y="8212"/>
                    <a:pt x="10126" y="7790"/>
                    <a:pt x="10113" y="6606"/>
                  </a:cubicBezTo>
                  <a:cubicBezTo>
                    <a:pt x="10100" y="5422"/>
                    <a:pt x="10069" y="3843"/>
                    <a:pt x="9738" y="2898"/>
                  </a:cubicBezTo>
                  <a:cubicBezTo>
                    <a:pt x="9407" y="1953"/>
                    <a:pt x="8810" y="1398"/>
                    <a:pt x="8129" y="934"/>
                  </a:cubicBezTo>
                  <a:cubicBezTo>
                    <a:pt x="7449" y="470"/>
                    <a:pt x="6527" y="275"/>
                    <a:pt x="5655" y="111"/>
                  </a:cubicBezTo>
                  <a:cubicBezTo>
                    <a:pt x="4783" y="-54"/>
                    <a:pt x="3839" y="19"/>
                    <a:pt x="2898" y="1"/>
                  </a:cubicBezTo>
                  <a:cubicBezTo>
                    <a:pt x="1956" y="-17"/>
                    <a:pt x="966" y="-17"/>
                    <a:pt x="0" y="1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3536724" y="988069"/>
              <a:ext cx="2458452" cy="1205665"/>
            </a:xfrm>
            <a:custGeom>
              <a:avLst/>
              <a:gdLst>
                <a:gd name="T0" fmla="*/ 405 w 438"/>
                <a:gd name="T1" fmla="*/ 621 h 555"/>
                <a:gd name="T2" fmla="*/ 435 w 438"/>
                <a:gd name="T3" fmla="*/ 389 h 555"/>
                <a:gd name="T4" fmla="*/ 423 w 438"/>
                <a:gd name="T5" fmla="*/ 175 h 555"/>
                <a:gd name="T6" fmla="*/ 345 w 438"/>
                <a:gd name="T7" fmla="*/ 60 h 555"/>
                <a:gd name="T8" fmla="*/ 240 w 438"/>
                <a:gd name="T9" fmla="*/ 10 h 555"/>
                <a:gd name="T10" fmla="*/ 123 w 438"/>
                <a:gd name="T11" fmla="*/ 3 h 555"/>
                <a:gd name="T12" fmla="*/ 0 w 438"/>
                <a:gd name="T13" fmla="*/ 3 h 5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connsiteX0" fmla="*/ 9513 w 9948"/>
                <a:gd name="connsiteY0" fmla="*/ 9850 h 9850"/>
                <a:gd name="connsiteX1" fmla="*/ 9932 w 9948"/>
                <a:gd name="connsiteY1" fmla="*/ 6217 h 9850"/>
                <a:gd name="connsiteX2" fmla="*/ 9658 w 9948"/>
                <a:gd name="connsiteY2" fmla="*/ 2758 h 9850"/>
                <a:gd name="connsiteX3" fmla="*/ 7877 w 9948"/>
                <a:gd name="connsiteY3" fmla="*/ 920 h 9850"/>
                <a:gd name="connsiteX4" fmla="*/ 5479 w 9948"/>
                <a:gd name="connsiteY4" fmla="*/ 109 h 9850"/>
                <a:gd name="connsiteX5" fmla="*/ 2808 w 9948"/>
                <a:gd name="connsiteY5" fmla="*/ 1 h 9850"/>
                <a:gd name="connsiteX6" fmla="*/ 0 w 9948"/>
                <a:gd name="connsiteY6" fmla="*/ 1 h 9850"/>
                <a:gd name="connsiteX0" fmla="*/ 9563 w 9999"/>
                <a:gd name="connsiteY0" fmla="*/ 10000 h 10000"/>
                <a:gd name="connsiteX1" fmla="*/ 9984 w 9999"/>
                <a:gd name="connsiteY1" fmla="*/ 6312 h 10000"/>
                <a:gd name="connsiteX2" fmla="*/ 9708 w 9999"/>
                <a:gd name="connsiteY2" fmla="*/ 2800 h 10000"/>
                <a:gd name="connsiteX3" fmla="*/ 7918 w 9999"/>
                <a:gd name="connsiteY3" fmla="*/ 934 h 10000"/>
                <a:gd name="connsiteX4" fmla="*/ 5508 w 9999"/>
                <a:gd name="connsiteY4" fmla="*/ 111 h 10000"/>
                <a:gd name="connsiteX5" fmla="*/ 2823 w 9999"/>
                <a:gd name="connsiteY5" fmla="*/ 1 h 10000"/>
                <a:gd name="connsiteX6" fmla="*/ 0 w 9999"/>
                <a:gd name="connsiteY6" fmla="*/ 1 h 10000"/>
                <a:gd name="connsiteX0" fmla="*/ 9564 w 9850"/>
                <a:gd name="connsiteY0" fmla="*/ 10000 h 10000"/>
                <a:gd name="connsiteX1" fmla="*/ 9718 w 9850"/>
                <a:gd name="connsiteY1" fmla="*/ 6802 h 10000"/>
                <a:gd name="connsiteX2" fmla="*/ 9709 w 9850"/>
                <a:gd name="connsiteY2" fmla="*/ 2800 h 10000"/>
                <a:gd name="connsiteX3" fmla="*/ 7919 w 9850"/>
                <a:gd name="connsiteY3" fmla="*/ 934 h 10000"/>
                <a:gd name="connsiteX4" fmla="*/ 5509 w 9850"/>
                <a:gd name="connsiteY4" fmla="*/ 111 h 10000"/>
                <a:gd name="connsiteX5" fmla="*/ 2823 w 9850"/>
                <a:gd name="connsiteY5" fmla="*/ 1 h 10000"/>
                <a:gd name="connsiteX6" fmla="*/ 0 w 9850"/>
                <a:gd name="connsiteY6" fmla="*/ 1 h 10000"/>
                <a:gd name="connsiteX0" fmla="*/ 9710 w 9890"/>
                <a:gd name="connsiteY0" fmla="*/ 10000 h 10000"/>
                <a:gd name="connsiteX1" fmla="*/ 9866 w 9890"/>
                <a:gd name="connsiteY1" fmla="*/ 6802 h 10000"/>
                <a:gd name="connsiteX2" fmla="*/ 9631 w 9890"/>
                <a:gd name="connsiteY2" fmla="*/ 2898 h 10000"/>
                <a:gd name="connsiteX3" fmla="*/ 8040 w 9890"/>
                <a:gd name="connsiteY3" fmla="*/ 934 h 10000"/>
                <a:gd name="connsiteX4" fmla="*/ 5593 w 9890"/>
                <a:gd name="connsiteY4" fmla="*/ 111 h 10000"/>
                <a:gd name="connsiteX5" fmla="*/ 2866 w 9890"/>
                <a:gd name="connsiteY5" fmla="*/ 1 h 10000"/>
                <a:gd name="connsiteX6" fmla="*/ 0 w 9890"/>
                <a:gd name="connsiteY6" fmla="*/ 1 h 10000"/>
                <a:gd name="connsiteX0" fmla="*/ 9818 w 10114"/>
                <a:gd name="connsiteY0" fmla="*/ 10000 h 10000"/>
                <a:gd name="connsiteX1" fmla="*/ 10113 w 10114"/>
                <a:gd name="connsiteY1" fmla="*/ 6606 h 10000"/>
                <a:gd name="connsiteX2" fmla="*/ 9738 w 10114"/>
                <a:gd name="connsiteY2" fmla="*/ 2898 h 10000"/>
                <a:gd name="connsiteX3" fmla="*/ 8129 w 10114"/>
                <a:gd name="connsiteY3" fmla="*/ 934 h 10000"/>
                <a:gd name="connsiteX4" fmla="*/ 5655 w 10114"/>
                <a:gd name="connsiteY4" fmla="*/ 111 h 10000"/>
                <a:gd name="connsiteX5" fmla="*/ 2898 w 10114"/>
                <a:gd name="connsiteY5" fmla="*/ 1 h 10000"/>
                <a:gd name="connsiteX6" fmla="*/ 0 w 10114"/>
                <a:gd name="connsiteY6" fmla="*/ 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4" h="10000">
                  <a:moveTo>
                    <a:pt x="9818" y="10000"/>
                  </a:moveTo>
                  <a:cubicBezTo>
                    <a:pt x="10076" y="8212"/>
                    <a:pt x="10126" y="7790"/>
                    <a:pt x="10113" y="6606"/>
                  </a:cubicBezTo>
                  <a:cubicBezTo>
                    <a:pt x="10100" y="5422"/>
                    <a:pt x="10069" y="3843"/>
                    <a:pt x="9738" y="2898"/>
                  </a:cubicBezTo>
                  <a:cubicBezTo>
                    <a:pt x="9407" y="1953"/>
                    <a:pt x="8810" y="1398"/>
                    <a:pt x="8129" y="934"/>
                  </a:cubicBezTo>
                  <a:cubicBezTo>
                    <a:pt x="7449" y="470"/>
                    <a:pt x="6527" y="275"/>
                    <a:pt x="5655" y="111"/>
                  </a:cubicBezTo>
                  <a:cubicBezTo>
                    <a:pt x="4783" y="-54"/>
                    <a:pt x="3839" y="19"/>
                    <a:pt x="2898" y="1"/>
                  </a:cubicBezTo>
                  <a:cubicBezTo>
                    <a:pt x="1956" y="-17"/>
                    <a:pt x="966" y="-17"/>
                    <a:pt x="0" y="1"/>
                  </a:cubicBezTo>
                </a:path>
              </a:pathLst>
            </a:custGeom>
            <a:noFill/>
            <a:ln w="57150" cap="flat" cmpd="sng">
              <a:solidFill>
                <a:srgbClr val="1D92E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D92E1"/>
                </a:solidFill>
              </a:endParaRPr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5250369" y="3600788"/>
              <a:ext cx="501794" cy="34460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sp>
          <p:nvSpPr>
            <p:cNvPr id="77" name="Line 19"/>
            <p:cNvSpPr>
              <a:spLocks noChangeShapeType="1"/>
            </p:cNvSpPr>
            <p:nvPr/>
          </p:nvSpPr>
          <p:spPr bwMode="auto">
            <a:xfrm flipH="1">
              <a:off x="3719032" y="3600788"/>
              <a:ext cx="1617853" cy="478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5250946" y="3599193"/>
              <a:ext cx="501794" cy="344606"/>
            </a:xfrm>
            <a:custGeom>
              <a:avLst/>
              <a:gdLst>
                <a:gd name="T0" fmla="*/ 870 w 870"/>
                <a:gd name="T1" fmla="*/ 216 h 216"/>
                <a:gd name="T2" fmla="*/ 732 w 870"/>
                <a:gd name="T3" fmla="*/ 54 h 216"/>
                <a:gd name="T4" fmla="*/ 471 w 870"/>
                <a:gd name="T5" fmla="*/ 9 h 216"/>
                <a:gd name="T6" fmla="*/ 0 w 870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0" h="216">
                  <a:moveTo>
                    <a:pt x="870" y="216"/>
                  </a:moveTo>
                  <a:cubicBezTo>
                    <a:pt x="834" y="152"/>
                    <a:pt x="798" y="88"/>
                    <a:pt x="732" y="54"/>
                  </a:cubicBezTo>
                  <a:cubicBezTo>
                    <a:pt x="666" y="20"/>
                    <a:pt x="593" y="18"/>
                    <a:pt x="471" y="9"/>
                  </a:cubicBezTo>
                  <a:cubicBezTo>
                    <a:pt x="349" y="0"/>
                    <a:pt x="174" y="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grpSp>
          <p:nvGrpSpPr>
            <p:cNvPr id="79" name="Group 13"/>
            <p:cNvGrpSpPr>
              <a:grpSpLocks/>
            </p:cNvGrpSpPr>
            <p:nvPr/>
          </p:nvGrpSpPr>
          <p:grpSpPr bwMode="auto">
            <a:xfrm>
              <a:off x="3544667" y="3019699"/>
              <a:ext cx="2223000" cy="324000"/>
              <a:chOff x="0" y="2667"/>
              <a:chExt cx="3525" cy="216"/>
            </a:xfrm>
          </p:grpSpPr>
          <p:sp>
            <p:nvSpPr>
              <p:cNvPr id="134" name="Freeform 14"/>
              <p:cNvSpPr>
                <a:spLocks/>
              </p:cNvSpPr>
              <p:nvPr/>
            </p:nvSpPr>
            <p:spPr bwMode="auto">
              <a:xfrm>
                <a:off x="2655" y="2667"/>
                <a:ext cx="870" cy="216"/>
              </a:xfrm>
              <a:custGeom>
                <a:avLst/>
                <a:gdLst>
                  <a:gd name="T0" fmla="*/ 870 w 870"/>
                  <a:gd name="T1" fmla="*/ 216 h 216"/>
                  <a:gd name="T2" fmla="*/ 732 w 870"/>
                  <a:gd name="T3" fmla="*/ 54 h 216"/>
                  <a:gd name="T4" fmla="*/ 471 w 870"/>
                  <a:gd name="T5" fmla="*/ 9 h 216"/>
                  <a:gd name="T6" fmla="*/ 0 w 870"/>
                  <a:gd name="T7" fmla="*/ 0 h 2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0" h="216">
                    <a:moveTo>
                      <a:pt x="870" y="216"/>
                    </a:moveTo>
                    <a:cubicBezTo>
                      <a:pt x="834" y="152"/>
                      <a:pt x="798" y="88"/>
                      <a:pt x="732" y="54"/>
                    </a:cubicBezTo>
                    <a:cubicBezTo>
                      <a:pt x="666" y="20"/>
                      <a:pt x="593" y="18"/>
                      <a:pt x="471" y="9"/>
                    </a:cubicBezTo>
                    <a:cubicBezTo>
                      <a:pt x="349" y="0"/>
                      <a:pt x="174" y="0"/>
                      <a:pt x="0" y="0"/>
                    </a:cubicBezTo>
                  </a:path>
                </a:pathLst>
              </a:custGeom>
              <a:noFill/>
              <a:ln w="57150" cap="flat" cmpd="sng">
                <a:solidFill>
                  <a:srgbClr val="1D92E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sp>
            <p:nvSpPr>
              <p:cNvPr id="135" name="Line 19"/>
              <p:cNvSpPr>
                <a:spLocks noChangeShapeType="1"/>
              </p:cNvSpPr>
              <p:nvPr/>
            </p:nvSpPr>
            <p:spPr bwMode="auto">
              <a:xfrm flipH="1">
                <a:off x="0" y="2667"/>
                <a:ext cx="2805" cy="3"/>
              </a:xfrm>
              <a:prstGeom prst="line">
                <a:avLst/>
              </a:prstGeom>
              <a:noFill/>
              <a:ln w="57150">
                <a:solidFill>
                  <a:srgbClr val="1D92E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</p:grpSp>
        <p:grpSp>
          <p:nvGrpSpPr>
            <p:cNvPr id="80" name="Group 13"/>
            <p:cNvGrpSpPr>
              <a:grpSpLocks/>
            </p:cNvGrpSpPr>
            <p:nvPr/>
          </p:nvGrpSpPr>
          <p:grpSpPr bwMode="auto">
            <a:xfrm>
              <a:off x="249488" y="2400697"/>
              <a:ext cx="5518180" cy="328702"/>
              <a:chOff x="0" y="2667"/>
              <a:chExt cx="3525" cy="216"/>
            </a:xfrm>
          </p:grpSpPr>
          <p:sp>
            <p:nvSpPr>
              <p:cNvPr id="132" name="Freeform 14"/>
              <p:cNvSpPr>
                <a:spLocks/>
              </p:cNvSpPr>
              <p:nvPr/>
            </p:nvSpPr>
            <p:spPr bwMode="auto">
              <a:xfrm>
                <a:off x="2655" y="2667"/>
                <a:ext cx="870" cy="216"/>
              </a:xfrm>
              <a:custGeom>
                <a:avLst/>
                <a:gdLst>
                  <a:gd name="T0" fmla="*/ 870 w 870"/>
                  <a:gd name="T1" fmla="*/ 216 h 216"/>
                  <a:gd name="T2" fmla="*/ 732 w 870"/>
                  <a:gd name="T3" fmla="*/ 54 h 216"/>
                  <a:gd name="T4" fmla="*/ 471 w 870"/>
                  <a:gd name="T5" fmla="*/ 9 h 216"/>
                  <a:gd name="T6" fmla="*/ 0 w 870"/>
                  <a:gd name="T7" fmla="*/ 0 h 2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0" h="216">
                    <a:moveTo>
                      <a:pt x="870" y="216"/>
                    </a:moveTo>
                    <a:cubicBezTo>
                      <a:pt x="834" y="152"/>
                      <a:pt x="798" y="88"/>
                      <a:pt x="732" y="54"/>
                    </a:cubicBezTo>
                    <a:cubicBezTo>
                      <a:pt x="666" y="20"/>
                      <a:pt x="593" y="18"/>
                      <a:pt x="471" y="9"/>
                    </a:cubicBezTo>
                    <a:cubicBezTo>
                      <a:pt x="349" y="0"/>
                      <a:pt x="174" y="0"/>
                      <a:pt x="0" y="0"/>
                    </a:cubicBezTo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  <p:sp>
            <p:nvSpPr>
              <p:cNvPr id="133" name="Line 19"/>
              <p:cNvSpPr>
                <a:spLocks noChangeShapeType="1"/>
              </p:cNvSpPr>
              <p:nvPr/>
            </p:nvSpPr>
            <p:spPr bwMode="auto">
              <a:xfrm flipH="1">
                <a:off x="0" y="2667"/>
                <a:ext cx="2805" cy="3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endParaRPr lang="de-DE">
                  <a:solidFill>
                    <a:srgbClr val="191919"/>
                  </a:solidFill>
                </a:endParaRPr>
              </a:p>
            </p:txBody>
          </p:sp>
        </p:grpSp>
        <p:sp>
          <p:nvSpPr>
            <p:cNvPr id="81" name="Line 28"/>
            <p:cNvSpPr>
              <a:spLocks noChangeShapeType="1"/>
            </p:cNvSpPr>
            <p:nvPr/>
          </p:nvSpPr>
          <p:spPr bwMode="auto">
            <a:xfrm>
              <a:off x="6051883" y="3432437"/>
              <a:ext cx="333715" cy="1197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80C8"/>
                </a:solidFill>
              </a:endParaRPr>
            </a:p>
          </p:txBody>
        </p:sp>
        <p:cxnSp>
          <p:nvCxnSpPr>
            <p:cNvPr id="82" name="Gerade Verbindung 81"/>
            <p:cNvCxnSpPr/>
            <p:nvPr/>
          </p:nvCxnSpPr>
          <p:spPr bwMode="auto">
            <a:xfrm>
              <a:off x="6169574" y="3371993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/>
          </p:nvCxnSpPr>
          <p:spPr bwMode="auto">
            <a:xfrm>
              <a:off x="6359273" y="3371993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Line 28"/>
            <p:cNvSpPr>
              <a:spLocks noChangeShapeType="1"/>
            </p:cNvSpPr>
            <p:nvPr/>
          </p:nvSpPr>
          <p:spPr bwMode="auto">
            <a:xfrm>
              <a:off x="6481302" y="3430235"/>
              <a:ext cx="333715" cy="1197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80C8"/>
                </a:solidFill>
              </a:endParaRPr>
            </a:p>
          </p:txBody>
        </p:sp>
        <p:cxnSp>
          <p:nvCxnSpPr>
            <p:cNvPr id="85" name="Gerade Verbindung 84"/>
            <p:cNvCxnSpPr/>
            <p:nvPr/>
          </p:nvCxnSpPr>
          <p:spPr bwMode="auto">
            <a:xfrm>
              <a:off x="6583101" y="3370391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/>
          </p:nvCxnSpPr>
          <p:spPr bwMode="auto">
            <a:xfrm>
              <a:off x="6772800" y="3370391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Line 28"/>
            <p:cNvSpPr>
              <a:spLocks noChangeShapeType="1"/>
            </p:cNvSpPr>
            <p:nvPr/>
          </p:nvSpPr>
          <p:spPr bwMode="auto">
            <a:xfrm>
              <a:off x="5638758" y="3434831"/>
              <a:ext cx="333715" cy="1197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80C8"/>
                </a:solidFill>
              </a:endParaRPr>
            </a:p>
          </p:txBody>
        </p:sp>
        <p:cxnSp>
          <p:nvCxnSpPr>
            <p:cNvPr id="88" name="Gerade Verbindung 87"/>
            <p:cNvCxnSpPr/>
            <p:nvPr/>
          </p:nvCxnSpPr>
          <p:spPr bwMode="auto">
            <a:xfrm>
              <a:off x="5756449" y="3374387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/>
          </p:nvCxnSpPr>
          <p:spPr bwMode="auto">
            <a:xfrm>
              <a:off x="5946148" y="3374387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0" name="Line 28"/>
            <p:cNvSpPr>
              <a:spLocks noChangeShapeType="1"/>
            </p:cNvSpPr>
            <p:nvPr/>
          </p:nvSpPr>
          <p:spPr bwMode="auto">
            <a:xfrm>
              <a:off x="6904816" y="3431838"/>
              <a:ext cx="333715" cy="1197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80C8"/>
                </a:solidFill>
              </a:endParaRPr>
            </a:p>
          </p:txBody>
        </p:sp>
        <p:cxnSp>
          <p:nvCxnSpPr>
            <p:cNvPr id="91" name="Gerade Verbindung 90"/>
            <p:cNvCxnSpPr/>
            <p:nvPr/>
          </p:nvCxnSpPr>
          <p:spPr bwMode="auto">
            <a:xfrm>
              <a:off x="7006892" y="3371394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/>
          </p:nvCxnSpPr>
          <p:spPr bwMode="auto">
            <a:xfrm>
              <a:off x="7196591" y="3371394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Line 28"/>
            <p:cNvSpPr>
              <a:spLocks noChangeShapeType="1"/>
            </p:cNvSpPr>
            <p:nvPr/>
          </p:nvSpPr>
          <p:spPr bwMode="auto">
            <a:xfrm>
              <a:off x="7336864" y="3430236"/>
              <a:ext cx="333715" cy="1197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80C8"/>
                </a:solidFill>
              </a:endParaRPr>
            </a:p>
          </p:txBody>
        </p:sp>
        <p:cxnSp>
          <p:nvCxnSpPr>
            <p:cNvPr id="94" name="Gerade Verbindung 93"/>
            <p:cNvCxnSpPr/>
            <p:nvPr/>
          </p:nvCxnSpPr>
          <p:spPr bwMode="auto">
            <a:xfrm>
              <a:off x="7437399" y="3369792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/>
          </p:nvCxnSpPr>
          <p:spPr bwMode="auto">
            <a:xfrm>
              <a:off x="7627098" y="3369792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6" name="Line 28"/>
            <p:cNvSpPr>
              <a:spLocks noChangeShapeType="1"/>
            </p:cNvSpPr>
            <p:nvPr/>
          </p:nvSpPr>
          <p:spPr bwMode="auto">
            <a:xfrm>
              <a:off x="7755094" y="3430053"/>
              <a:ext cx="333715" cy="1197"/>
            </a:xfrm>
            <a:prstGeom prst="line">
              <a:avLst/>
            </a:prstGeom>
            <a:noFill/>
            <a:ln w="38100">
              <a:solidFill>
                <a:srgbClr val="1D92E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0080C8"/>
                </a:solidFill>
              </a:endParaRPr>
            </a:p>
          </p:txBody>
        </p:sp>
        <p:cxnSp>
          <p:nvCxnSpPr>
            <p:cNvPr id="97" name="Gerade Verbindung 96"/>
            <p:cNvCxnSpPr/>
            <p:nvPr/>
          </p:nvCxnSpPr>
          <p:spPr bwMode="auto">
            <a:xfrm>
              <a:off x="7872785" y="3369609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/>
          </p:nvCxnSpPr>
          <p:spPr bwMode="auto">
            <a:xfrm>
              <a:off x="8062484" y="3369609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Halbbogen 98"/>
            <p:cNvSpPr/>
            <p:nvPr/>
          </p:nvSpPr>
          <p:spPr bwMode="auto">
            <a:xfrm>
              <a:off x="6389330" y="2756794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FF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00" name="Line 28"/>
            <p:cNvSpPr>
              <a:spLocks noChangeShapeType="1"/>
            </p:cNvSpPr>
            <p:nvPr/>
          </p:nvSpPr>
          <p:spPr bwMode="auto">
            <a:xfrm>
              <a:off x="6051884" y="2842303"/>
              <a:ext cx="333715" cy="11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01" name="Gerade Verbindung 100"/>
            <p:cNvCxnSpPr/>
            <p:nvPr/>
          </p:nvCxnSpPr>
          <p:spPr bwMode="auto">
            <a:xfrm>
              <a:off x="6169575" y="2781859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/>
          </p:nvCxnSpPr>
          <p:spPr bwMode="auto">
            <a:xfrm>
              <a:off x="6359274" y="2781859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" name="Line 28"/>
            <p:cNvSpPr>
              <a:spLocks noChangeShapeType="1"/>
            </p:cNvSpPr>
            <p:nvPr/>
          </p:nvSpPr>
          <p:spPr bwMode="auto">
            <a:xfrm>
              <a:off x="6481303" y="2840101"/>
              <a:ext cx="333715" cy="11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04" name="Gerade Verbindung 103"/>
            <p:cNvCxnSpPr/>
            <p:nvPr/>
          </p:nvCxnSpPr>
          <p:spPr bwMode="auto">
            <a:xfrm>
              <a:off x="6583102" y="2780257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/>
          </p:nvCxnSpPr>
          <p:spPr bwMode="auto">
            <a:xfrm>
              <a:off x="6772801" y="2780257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" name="Line 28"/>
            <p:cNvSpPr>
              <a:spLocks noChangeShapeType="1"/>
            </p:cNvSpPr>
            <p:nvPr/>
          </p:nvSpPr>
          <p:spPr bwMode="auto">
            <a:xfrm>
              <a:off x="5638759" y="2844697"/>
              <a:ext cx="333715" cy="11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07" name="Gerade Verbindung 106"/>
            <p:cNvCxnSpPr/>
            <p:nvPr/>
          </p:nvCxnSpPr>
          <p:spPr bwMode="auto">
            <a:xfrm>
              <a:off x="5756450" y="2784253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/>
          </p:nvCxnSpPr>
          <p:spPr bwMode="auto">
            <a:xfrm>
              <a:off x="5946149" y="2784253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" name="Halbbogen 108"/>
            <p:cNvSpPr/>
            <p:nvPr/>
          </p:nvSpPr>
          <p:spPr bwMode="auto">
            <a:xfrm>
              <a:off x="5975350" y="2755608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FF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10" name="Halbbogen 109"/>
            <p:cNvSpPr/>
            <p:nvPr/>
          </p:nvSpPr>
          <p:spPr bwMode="auto">
            <a:xfrm>
              <a:off x="7243628" y="2756195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FF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11" name="Line 28"/>
            <p:cNvSpPr>
              <a:spLocks noChangeShapeType="1"/>
            </p:cNvSpPr>
            <p:nvPr/>
          </p:nvSpPr>
          <p:spPr bwMode="auto">
            <a:xfrm>
              <a:off x="6904817" y="2841704"/>
              <a:ext cx="333715" cy="11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12" name="Gerade Verbindung 111"/>
            <p:cNvCxnSpPr/>
            <p:nvPr/>
          </p:nvCxnSpPr>
          <p:spPr bwMode="auto">
            <a:xfrm>
              <a:off x="7006893" y="2781260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112"/>
            <p:cNvCxnSpPr/>
            <p:nvPr/>
          </p:nvCxnSpPr>
          <p:spPr bwMode="auto">
            <a:xfrm>
              <a:off x="7196592" y="2781260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Line 28"/>
            <p:cNvSpPr>
              <a:spLocks noChangeShapeType="1"/>
            </p:cNvSpPr>
            <p:nvPr/>
          </p:nvSpPr>
          <p:spPr bwMode="auto">
            <a:xfrm>
              <a:off x="7336865" y="2840102"/>
              <a:ext cx="333715" cy="11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15" name="Gerade Verbindung 114"/>
            <p:cNvCxnSpPr/>
            <p:nvPr/>
          </p:nvCxnSpPr>
          <p:spPr bwMode="auto">
            <a:xfrm>
              <a:off x="7437400" y="2779658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115"/>
            <p:cNvCxnSpPr/>
            <p:nvPr/>
          </p:nvCxnSpPr>
          <p:spPr bwMode="auto">
            <a:xfrm>
              <a:off x="7627099" y="2779658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7" name="Halbbogen 116"/>
            <p:cNvSpPr/>
            <p:nvPr/>
          </p:nvSpPr>
          <p:spPr bwMode="auto">
            <a:xfrm>
              <a:off x="6812668" y="2755009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FF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18" name="Line 28"/>
            <p:cNvSpPr>
              <a:spLocks noChangeShapeType="1"/>
            </p:cNvSpPr>
            <p:nvPr/>
          </p:nvSpPr>
          <p:spPr bwMode="auto">
            <a:xfrm>
              <a:off x="7755095" y="2839919"/>
              <a:ext cx="333715" cy="11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19" name="Gerade Verbindung 118"/>
            <p:cNvCxnSpPr/>
            <p:nvPr/>
          </p:nvCxnSpPr>
          <p:spPr bwMode="auto">
            <a:xfrm>
              <a:off x="7872786" y="2779475"/>
              <a:ext cx="0" cy="6164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119"/>
            <p:cNvCxnSpPr/>
            <p:nvPr/>
          </p:nvCxnSpPr>
          <p:spPr bwMode="auto">
            <a:xfrm>
              <a:off x="8062485" y="2779475"/>
              <a:ext cx="0" cy="676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1" name="Halbbogen 120"/>
            <p:cNvSpPr/>
            <p:nvPr/>
          </p:nvSpPr>
          <p:spPr bwMode="auto">
            <a:xfrm>
              <a:off x="7678561" y="2753224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FF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2" name="Halbbogen 121"/>
            <p:cNvSpPr/>
            <p:nvPr/>
          </p:nvSpPr>
          <p:spPr bwMode="auto">
            <a:xfrm>
              <a:off x="6395839" y="3344298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1D92E1"/>
            </a:solidFill>
            <a:ln>
              <a:solidFill>
                <a:srgbClr val="1D92E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3" name="Halbbogen 122"/>
            <p:cNvSpPr/>
            <p:nvPr/>
          </p:nvSpPr>
          <p:spPr bwMode="auto">
            <a:xfrm>
              <a:off x="5981859" y="3343112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1D92E1"/>
            </a:solidFill>
            <a:ln>
              <a:solidFill>
                <a:srgbClr val="1D92E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4" name="Halbbogen 123"/>
            <p:cNvSpPr/>
            <p:nvPr/>
          </p:nvSpPr>
          <p:spPr bwMode="auto">
            <a:xfrm>
              <a:off x="7250137" y="3343699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1D92E1"/>
            </a:solidFill>
            <a:ln>
              <a:solidFill>
                <a:srgbClr val="1D92E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5" name="Halbbogen 124"/>
            <p:cNvSpPr/>
            <p:nvPr/>
          </p:nvSpPr>
          <p:spPr bwMode="auto">
            <a:xfrm>
              <a:off x="6819177" y="3342513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1D92E1"/>
            </a:solidFill>
            <a:ln>
              <a:solidFill>
                <a:srgbClr val="1D92E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6" name="Halbbogen 125"/>
            <p:cNvSpPr/>
            <p:nvPr/>
          </p:nvSpPr>
          <p:spPr bwMode="auto">
            <a:xfrm>
              <a:off x="7685070" y="3340728"/>
              <a:ext cx="193772" cy="169010"/>
            </a:xfrm>
            <a:prstGeom prst="blockArc">
              <a:avLst>
                <a:gd name="adj1" fmla="val 4819165"/>
                <a:gd name="adj2" fmla="val 16577457"/>
                <a:gd name="adj3" fmla="val 17262"/>
              </a:avLst>
            </a:prstGeom>
            <a:solidFill>
              <a:srgbClr val="1D92E1"/>
            </a:solidFill>
            <a:ln>
              <a:solidFill>
                <a:srgbClr val="1D92E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z="1400" smtClean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127" name="Gerade Verbindung 126"/>
            <p:cNvCxnSpPr/>
            <p:nvPr/>
          </p:nvCxnSpPr>
          <p:spPr bwMode="auto">
            <a:xfrm>
              <a:off x="249487" y="988069"/>
              <a:ext cx="3299001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127"/>
            <p:cNvCxnSpPr/>
            <p:nvPr/>
          </p:nvCxnSpPr>
          <p:spPr bwMode="auto">
            <a:xfrm>
              <a:off x="249487" y="1222685"/>
              <a:ext cx="3299001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128"/>
            <p:cNvCxnSpPr/>
            <p:nvPr/>
          </p:nvCxnSpPr>
          <p:spPr bwMode="auto">
            <a:xfrm>
              <a:off x="249487" y="3019699"/>
              <a:ext cx="3326959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D92E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0" name="Line 19"/>
            <p:cNvSpPr>
              <a:spLocks noChangeShapeType="1"/>
            </p:cNvSpPr>
            <p:nvPr/>
          </p:nvSpPr>
          <p:spPr bwMode="auto">
            <a:xfrm flipH="1" flipV="1">
              <a:off x="242312" y="3611068"/>
              <a:ext cx="3492000" cy="1595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de-DE">
                <a:solidFill>
                  <a:srgbClr val="191919"/>
                </a:solidFill>
              </a:endParaRPr>
            </a:p>
          </p:txBody>
        </p:sp>
        <p:cxnSp>
          <p:nvCxnSpPr>
            <p:cNvPr id="131" name="Gerade Verbindung 130"/>
            <p:cNvCxnSpPr/>
            <p:nvPr/>
          </p:nvCxnSpPr>
          <p:spPr bwMode="auto">
            <a:xfrm flipV="1">
              <a:off x="432313" y="3599193"/>
              <a:ext cx="4752000" cy="638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Napájení</a:t>
            </a:r>
            <a:endParaRPr lang="de-DE" dirty="0"/>
          </a:p>
        </p:txBody>
      </p:sp>
      <p:sp>
        <p:nvSpPr>
          <p:cNvPr id="136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31800" y="777600"/>
            <a:ext cx="8280401" cy="28266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cs-CZ" dirty="0" smtClean="0"/>
              <a:t>Napájení s elektrickou izolací</a:t>
            </a:r>
            <a:endParaRPr lang="de-DE" dirty="0"/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341532" y="4134641"/>
            <a:ext cx="5421313" cy="82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GB" sz="1400" dirty="0" smtClean="0"/>
              <a:t>Bus coupler and bus modules electronics:</a:t>
            </a:r>
          </a:p>
          <a:p>
            <a:pPr>
              <a:lnSpc>
                <a:spcPct val="85000"/>
              </a:lnSpc>
            </a:pPr>
            <a:endParaRPr lang="en-GB" sz="1400" dirty="0" smtClean="0"/>
          </a:p>
          <a:p>
            <a:pPr marL="182563" indent="-182563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GB" sz="1400" dirty="0" smtClean="0"/>
              <a:t>external</a:t>
            </a:r>
            <a:r>
              <a:rPr lang="de-DE" sz="1400" dirty="0" smtClean="0"/>
              <a:t>: </a:t>
            </a:r>
            <a:r>
              <a:rPr lang="en-GB" sz="1400" dirty="0" smtClean="0"/>
              <a:t>24 V DC</a:t>
            </a:r>
          </a:p>
          <a:p>
            <a:pPr marL="182563" indent="-182563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GB" sz="1400" dirty="0" smtClean="0"/>
              <a:t>internal:    5 V DC</a:t>
            </a:r>
            <a:r>
              <a:rPr lang="en-GB" sz="1400" dirty="0"/>
              <a:t>, 2000 mA</a:t>
            </a:r>
          </a:p>
        </p:txBody>
      </p:sp>
      <p:sp>
        <p:nvSpPr>
          <p:cNvPr id="139" name="Rectangle 20"/>
          <p:cNvSpPr>
            <a:spLocks noChangeArrowheads="1"/>
          </p:cNvSpPr>
          <p:nvPr/>
        </p:nvSpPr>
        <p:spPr bwMode="auto">
          <a:xfrm>
            <a:off x="5965358" y="4321976"/>
            <a:ext cx="2351058" cy="53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pPr marL="381000" lvl="0" indent="-381000">
              <a:lnSpc>
                <a:spcPct val="85000"/>
              </a:lnSpc>
            </a:pPr>
            <a:r>
              <a:rPr lang="cs-CZ" sz="1400" dirty="0" smtClean="0">
                <a:solidFill>
                  <a:srgbClr val="191919"/>
                </a:solidFill>
              </a:rPr>
              <a:t>Externí periférie</a:t>
            </a:r>
            <a:r>
              <a:rPr lang="en-GB" sz="1400" dirty="0" smtClean="0"/>
              <a:t>:</a:t>
            </a:r>
            <a:endParaRPr lang="en-GB" sz="1400" dirty="0"/>
          </a:p>
          <a:p>
            <a:pPr marL="381000" lvl="0" indent="-381000">
              <a:lnSpc>
                <a:spcPct val="85000"/>
              </a:lnSpc>
            </a:pPr>
            <a:endParaRPr lang="en-GB" sz="600" dirty="0"/>
          </a:p>
          <a:p>
            <a:pPr marL="180975" indent="-180975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cs-CZ" sz="1400" dirty="0" smtClean="0"/>
              <a:t>Až 230</a:t>
            </a:r>
            <a:r>
              <a:rPr lang="de-DE" sz="1400" dirty="0" smtClean="0"/>
              <a:t>V </a:t>
            </a:r>
            <a:r>
              <a:rPr lang="cs-CZ" sz="1400" dirty="0" smtClean="0"/>
              <a:t>AC</a:t>
            </a:r>
            <a:r>
              <a:rPr lang="de-DE" sz="1400" dirty="0" smtClean="0"/>
              <a:t>, max. 10 </a:t>
            </a:r>
            <a:r>
              <a:rPr lang="de-DE" sz="1400" dirty="0"/>
              <a:t>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746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NNOVA_CATEGORY" val="None"/>
</p:tagLst>
</file>

<file path=ppt/theme/theme1.xml><?xml version="1.0" encoding="utf-8"?>
<a:theme xmlns:a="http://schemas.openxmlformats.org/drawingml/2006/main" name="WAGO_Master_DE_16-9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9525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08000" rIns="144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300"/>
          </a:spcBef>
          <a:spcAft>
            <a:spcPts val="300"/>
          </a:spcAft>
          <a:defRPr sz="12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400"/>
          </a:spcBef>
          <a:spcAft>
            <a:spcPts val="400"/>
          </a:spcAft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Benutzerdefiniert 1">
      <a:dk1>
        <a:sysClr val="windowText" lastClr="000000"/>
      </a:dk1>
      <a:lt1>
        <a:sysClr val="window" lastClr="FFFFFF"/>
      </a:lt1>
      <a:dk2>
        <a:srgbClr val="E0DDD9"/>
      </a:dk2>
      <a:lt2>
        <a:srgbClr val="848380"/>
      </a:lt2>
      <a:accent1>
        <a:srgbClr val="76B828"/>
      </a:accent1>
      <a:accent2>
        <a:srgbClr val="2EAFDE"/>
      </a:accent2>
      <a:accent3>
        <a:srgbClr val="FDC300"/>
      </a:accent3>
      <a:accent4>
        <a:srgbClr val="457217"/>
      </a:accent4>
      <a:accent5>
        <a:srgbClr val="1D7492"/>
      </a:accent5>
      <a:accent6>
        <a:srgbClr val="DB9400"/>
      </a:accent6>
      <a:hlink>
        <a:srgbClr val="000000"/>
      </a:hlink>
      <a:folHlink>
        <a:srgbClr val="000000"/>
      </a:folHlink>
    </a:clrScheme>
    <a:fontScheme name="WAG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2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>
          <a:spcBef>
            <a:spcPts val="200"/>
          </a:spcBef>
          <a:spcAft>
            <a:spcPts val="200"/>
          </a:spcAft>
          <a:buClr>
            <a:schemeClr val="bg2"/>
          </a:buClr>
          <a:buSzPct val="100000"/>
          <a:buFont typeface="Wingdings" panose="05000000000000000000" pitchFamily="2" charset="2"/>
          <a:buNone/>
          <a:defRPr sz="11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WAGO_Master_DE_16-9</Template>
  <TotalTime>417</TotalTime>
  <Words>1074</Words>
  <Application>Microsoft Office PowerPoint</Application>
  <PresentationFormat>Předvádění na obrazovce (16:9)</PresentationFormat>
  <Paragraphs>355</Paragraphs>
  <Slides>40</Slides>
  <Notes>31</Notes>
  <HiddenSlides>0</HiddenSlides>
  <MMClips>0</MMClips>
  <ScaleCrop>false</ScaleCrop>
  <HeadingPairs>
    <vt:vector size="6" baseType="variant">
      <vt:variant>
        <vt:lpstr>Motiv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40</vt:i4>
      </vt:variant>
    </vt:vector>
  </HeadingPairs>
  <TitlesOfParts>
    <vt:vector size="43" baseType="lpstr">
      <vt:lpstr>WAGO_Master_DE_16-9</vt:lpstr>
      <vt:lpstr>Image</vt:lpstr>
      <vt:lpstr>CorelPhotoPaint.Image.9</vt:lpstr>
      <vt:lpstr>Obsah</vt:lpstr>
      <vt:lpstr>WAGO IO System </vt:lpstr>
      <vt:lpstr>Komunikace – otevřenost Wago systému</vt:lpstr>
      <vt:lpstr>Manipulace s I/O Moduly</vt:lpstr>
      <vt:lpstr>Zapojení I/O Modulu</vt:lpstr>
      <vt:lpstr>Certifikáty</vt:lpstr>
      <vt:lpstr>Projektování - smartDESIGNER</vt:lpstr>
      <vt:lpstr>Napájení</vt:lpstr>
      <vt:lpstr>Napájení</vt:lpstr>
      <vt:lpstr>Napájení</vt:lpstr>
      <vt:lpstr>Napájení</vt:lpstr>
      <vt:lpstr>Komunikace</vt:lpstr>
      <vt:lpstr>Prezentace aplikace PowerPoint</vt:lpstr>
      <vt:lpstr>Přepínač operačního módu</vt:lpstr>
      <vt:lpstr>Prezentace aplikace PowerPoint</vt:lpstr>
      <vt:lpstr>Prezentace aplikace PowerPoint</vt:lpstr>
      <vt:lpstr>Kompatibilní procesorové jednotky</vt:lpstr>
      <vt:lpstr>Kompatibilní procesorové jednotky</vt:lpstr>
      <vt:lpstr>Řídicí jednotka</vt:lpstr>
      <vt:lpstr>Značení na řídicí jednotce </vt:lpstr>
      <vt:lpstr>WAGO-I/O-SYSTEM 750</vt:lpstr>
      <vt:lpstr>HW přehled – již 500 typů I/O modulů </vt:lpstr>
      <vt:lpstr>Barevné značení modulů</vt:lpstr>
      <vt:lpstr>Prezentace aplikace PowerPoint</vt:lpstr>
      <vt:lpstr>HW přehled – 16DI/DO</vt:lpstr>
      <vt:lpstr>HW přehled – 3F měření</vt:lpstr>
      <vt:lpstr>3-fázové měření</vt:lpstr>
      <vt:lpstr>Vnitřní sběrnice K-Bus</vt:lpstr>
      <vt:lpstr>Série 753 …</vt:lpstr>
      <vt:lpstr>Barevné rozlišení modulů</vt:lpstr>
      <vt:lpstr>Prezentace aplikace PowerPoint</vt:lpstr>
      <vt:lpstr>Příslušenství</vt:lpstr>
      <vt:lpstr>Konfigurace řídicí jednotky</vt:lpstr>
      <vt:lpstr>Diagnostika</vt:lpstr>
      <vt:lpstr>IP Adresa</vt:lpstr>
      <vt:lpstr>RUNTIME Systém</vt:lpstr>
      <vt:lpstr>Web-Based Management (WBM)</vt:lpstr>
      <vt:lpstr>Web-based Management</vt:lpstr>
      <vt:lpstr>Web-based Management</vt:lpstr>
      <vt:lpstr>Web-based Management</vt:lpstr>
    </vt:vector>
  </TitlesOfParts>
  <Company>Wago Kontakttechnik GmbH &amp; Co.KG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Wolf, Benjamin</dc:creator>
  <cp:lastModifiedBy>Cenefels, Filip</cp:lastModifiedBy>
  <cp:revision>141</cp:revision>
  <cp:lastPrinted>2017-04-03T10:54:58Z</cp:lastPrinted>
  <dcterms:created xsi:type="dcterms:W3CDTF">2016-09-29T10:20:21Z</dcterms:created>
  <dcterms:modified xsi:type="dcterms:W3CDTF">2018-04-03T14:37:03Z</dcterms:modified>
</cp:coreProperties>
</file>